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0" r:id="rId4"/>
    <p:sldId id="350" r:id="rId5"/>
    <p:sldId id="356" r:id="rId6"/>
    <p:sldId id="355" r:id="rId7"/>
    <p:sldId id="281" r:id="rId8"/>
    <p:sldId id="285" r:id="rId9"/>
    <p:sldId id="269" r:id="rId10"/>
    <p:sldId id="275" r:id="rId11"/>
    <p:sldId id="353" r:id="rId12"/>
    <p:sldId id="279" r:id="rId13"/>
    <p:sldId id="289" r:id="rId14"/>
    <p:sldId id="288" r:id="rId15"/>
    <p:sldId id="29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6FB061-7AFC-4EC5-9426-FB1C3F2091DA}" v="5" dt="2025-12-17T18:09:13.5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46" autoAdjust="0"/>
    <p:restoredTop sz="94630" autoAdjust="0"/>
  </p:normalViewPr>
  <p:slideViewPr>
    <p:cSldViewPr snapToGrid="0">
      <p:cViewPr varScale="1">
        <p:scale>
          <a:sx n="103" d="100"/>
          <a:sy n="103" d="100"/>
        </p:scale>
        <p:origin x="18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AA670-D9D9-4A4F-AA59-4C1D5DB17B64}" type="datetimeFigureOut">
              <a:rPr lang="nl-NL" smtClean="0"/>
              <a:t>23-12-2025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A3BC1-9EFC-4694-83C2-107BD561F6C3}" type="slidenum">
              <a:rPr lang="nl-NL" smtClean="0"/>
              <a:t>‹nr.›</a:t>
            </a:fld>
            <a:endParaRPr lang="nl-NL"/>
          </a:p>
        </p:txBody>
      </p:sp>
    </p:spTree>
    <p:extLst>
      <p:ext uri="{BB962C8B-B14F-4D97-AF65-F5344CB8AC3E}">
        <p14:creationId xmlns:p14="http://schemas.microsoft.com/office/powerpoint/2010/main" val="406469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30A3BC1-9EFC-4694-83C2-107BD561F6C3}" type="slidenum">
              <a:rPr lang="nl-NL" smtClean="0"/>
              <a:t>1</a:t>
            </a:fld>
            <a:endParaRPr lang="nl-NL"/>
          </a:p>
        </p:txBody>
      </p:sp>
    </p:spTree>
    <p:extLst>
      <p:ext uri="{BB962C8B-B14F-4D97-AF65-F5344CB8AC3E}">
        <p14:creationId xmlns:p14="http://schemas.microsoft.com/office/powerpoint/2010/main" val="125059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ea typeface="Calibri"/>
                <a:cs typeface="Calibri"/>
              </a:rPr>
              <a:t>rvt</a:t>
            </a:r>
            <a:r>
              <a:rPr lang="en-US" dirty="0">
                <a:ea typeface="Calibri"/>
                <a:cs typeface="Calibri"/>
              </a:rPr>
              <a:t>: In de mail van 24.07.2025 11:51 </a:t>
            </a:r>
            <a:r>
              <a:rPr lang="en-US" dirty="0" err="1">
                <a:ea typeface="Calibri"/>
                <a:cs typeface="Calibri"/>
              </a:rPr>
              <a:t>uur</a:t>
            </a:r>
            <a:r>
              <a:rPr lang="en-US" dirty="0">
                <a:ea typeface="Calibri"/>
                <a:cs typeface="Calibri"/>
              </a:rPr>
              <a:t> </a:t>
            </a:r>
            <a:r>
              <a:rPr lang="en-US" dirty="0" err="1">
                <a:ea typeface="Calibri"/>
                <a:cs typeface="Calibri"/>
              </a:rPr>
              <a:t>staat</a:t>
            </a:r>
            <a:r>
              <a:rPr lang="en-US" dirty="0">
                <a:ea typeface="Calibri"/>
                <a:cs typeface="Calibri"/>
              </a:rPr>
              <a:t> </a:t>
            </a:r>
            <a:r>
              <a:rPr lang="en-US" dirty="0" err="1">
                <a:ea typeface="Calibri"/>
                <a:cs typeface="Calibri"/>
              </a:rPr>
              <a:t>een</a:t>
            </a:r>
            <a:r>
              <a:rPr lang="en-US" dirty="0">
                <a:ea typeface="Calibri"/>
                <a:cs typeface="Calibri"/>
              </a:rPr>
              <a:t> excel met alle </a:t>
            </a:r>
            <a:r>
              <a:rPr lang="en-US" dirty="0" err="1">
                <a:ea typeface="Calibri"/>
                <a:cs typeface="Calibri"/>
              </a:rPr>
              <a:t>jubilarissen</a:t>
            </a:r>
            <a:r>
              <a:rPr lang="en-US" dirty="0">
                <a:ea typeface="Calibri"/>
                <a:cs typeface="Calibri"/>
              </a:rPr>
              <a:t>. Screenshot in </a:t>
            </a:r>
            <a:r>
              <a:rPr lang="en-US" dirty="0" err="1">
                <a:ea typeface="Calibri"/>
                <a:cs typeface="Calibri"/>
              </a:rPr>
              <a:t>deze</a:t>
            </a:r>
            <a:r>
              <a:rPr lang="en-US" dirty="0">
                <a:ea typeface="Calibri"/>
                <a:cs typeface="Calibri"/>
              </a:rPr>
              <a:t> slide </a:t>
            </a:r>
            <a:r>
              <a:rPr lang="en-US" dirty="0" err="1">
                <a:ea typeface="Calibri"/>
                <a:cs typeface="Calibri"/>
              </a:rPr>
              <a:t>toegevoegd</a:t>
            </a:r>
            <a:r>
              <a:rPr lang="en-US" dirty="0">
                <a:ea typeface="Calibri"/>
                <a:cs typeface="Calibri"/>
              </a:rPr>
              <a:t>.</a:t>
            </a:r>
          </a:p>
        </p:txBody>
      </p:sp>
      <p:sp>
        <p:nvSpPr>
          <p:cNvPr id="4" name="Tijdelijke aanduiding voor dianummer 3"/>
          <p:cNvSpPr>
            <a:spLocks noGrp="1"/>
          </p:cNvSpPr>
          <p:nvPr>
            <p:ph type="sldNum" sz="quarter" idx="5"/>
          </p:nvPr>
        </p:nvSpPr>
        <p:spPr/>
        <p:txBody>
          <a:bodyPr/>
          <a:lstStyle/>
          <a:p>
            <a:fld id="{530A3BC1-9EFC-4694-83C2-107BD561F6C3}" type="slidenum">
              <a:rPr lang="nl-NL" smtClean="0"/>
              <a:t>14</a:t>
            </a:fld>
            <a:endParaRPr lang="nl-NL"/>
          </a:p>
        </p:txBody>
      </p:sp>
    </p:spTree>
    <p:extLst>
      <p:ext uri="{BB962C8B-B14F-4D97-AF65-F5344CB8AC3E}">
        <p14:creationId xmlns:p14="http://schemas.microsoft.com/office/powerpoint/2010/main" val="143102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5099F57-C2DC-4A0A-B77D-0BD061325BEA}" type="datetimeFigureOut">
              <a:rPr lang="nl-NL" smtClean="0"/>
              <a:t>23-12-2025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343058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5099F57-C2DC-4A0A-B77D-0BD061325BEA}" type="datetimeFigureOut">
              <a:rPr lang="nl-NL" smtClean="0"/>
              <a:t>23-12-2025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155299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5099F57-C2DC-4A0A-B77D-0BD061325BEA}" type="datetimeFigureOut">
              <a:rPr lang="nl-NL" smtClean="0"/>
              <a:t>23-12-2025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261936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5099F57-C2DC-4A0A-B77D-0BD061325BEA}" type="datetimeFigureOut">
              <a:rPr lang="nl-NL" smtClean="0"/>
              <a:t>23-12-2025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99105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5099F57-C2DC-4A0A-B77D-0BD061325BEA}" type="datetimeFigureOut">
              <a:rPr lang="nl-NL" smtClean="0"/>
              <a:t>23-12-2025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268386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5099F57-C2DC-4A0A-B77D-0BD061325BEA}" type="datetimeFigureOut">
              <a:rPr lang="nl-NL" smtClean="0"/>
              <a:t>23-12-2025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350991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5099F57-C2DC-4A0A-B77D-0BD061325BEA}" type="datetimeFigureOut">
              <a:rPr lang="nl-NL" smtClean="0"/>
              <a:t>23-12-2025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41655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5099F57-C2DC-4A0A-B77D-0BD061325BEA}" type="datetimeFigureOut">
              <a:rPr lang="nl-NL" smtClean="0"/>
              <a:t>23-12-2025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290979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5099F57-C2DC-4A0A-B77D-0BD061325BEA}" type="datetimeFigureOut">
              <a:rPr lang="nl-NL" smtClean="0"/>
              <a:t>23-12-2025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360831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5099F57-C2DC-4A0A-B77D-0BD061325BEA}" type="datetimeFigureOut">
              <a:rPr lang="nl-NL" smtClean="0"/>
              <a:t>23-12-2025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62506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5099F57-C2DC-4A0A-B77D-0BD061325BEA}" type="datetimeFigureOut">
              <a:rPr lang="nl-NL" smtClean="0"/>
              <a:t>23-12-2025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246903C-2C89-4EDC-8535-42F62DD39B42}" type="slidenum">
              <a:rPr lang="nl-NL" smtClean="0"/>
              <a:t>‹nr.›</a:t>
            </a:fld>
            <a:endParaRPr lang="nl-NL"/>
          </a:p>
        </p:txBody>
      </p:sp>
    </p:spTree>
    <p:extLst>
      <p:ext uri="{BB962C8B-B14F-4D97-AF65-F5344CB8AC3E}">
        <p14:creationId xmlns:p14="http://schemas.microsoft.com/office/powerpoint/2010/main" val="406654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99F57-C2DC-4A0A-B77D-0BD061325BEA}" type="datetimeFigureOut">
              <a:rPr lang="nl-NL" smtClean="0"/>
              <a:t>23-12-2025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6903C-2C89-4EDC-8535-42F62DD39B42}" type="slidenum">
              <a:rPr lang="nl-NL" smtClean="0"/>
              <a:t>‹nr.›</a:t>
            </a:fld>
            <a:endParaRPr lang="nl-NL"/>
          </a:p>
        </p:txBody>
      </p:sp>
    </p:spTree>
    <p:extLst>
      <p:ext uri="{BB962C8B-B14F-4D97-AF65-F5344CB8AC3E}">
        <p14:creationId xmlns:p14="http://schemas.microsoft.com/office/powerpoint/2010/main" val="3583855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179" y="643467"/>
            <a:ext cx="9901641"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180" y="643467"/>
            <a:ext cx="5740828" cy="5571066"/>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fbeelding 6" descr="Afbeelding met tekst, illustratie&#10;&#10;Automatisch gegenereerde beschrijving">
            <a:extLst>
              <a:ext uri="{FF2B5EF4-FFF2-40B4-BE49-F238E27FC236}">
                <a16:creationId xmlns:a16="http://schemas.microsoft.com/office/drawing/2014/main" id="{03A6707C-5345-984A-C7BB-84A015E9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233" y="729192"/>
            <a:ext cx="2707954" cy="1553744"/>
          </a:xfrm>
          <a:prstGeom prst="rect">
            <a:avLst/>
          </a:prstGeom>
        </p:spPr>
      </p:pic>
      <p:sp>
        <p:nvSpPr>
          <p:cNvPr id="4" name="Tekstvak 3">
            <a:extLst>
              <a:ext uri="{FF2B5EF4-FFF2-40B4-BE49-F238E27FC236}">
                <a16:creationId xmlns:a16="http://schemas.microsoft.com/office/drawing/2014/main" id="{28B59571-93E0-197C-6A74-101837737B0C}"/>
              </a:ext>
            </a:extLst>
          </p:cNvPr>
          <p:cNvSpPr txBox="1"/>
          <p:nvPr/>
        </p:nvSpPr>
        <p:spPr>
          <a:xfrm>
            <a:off x="6715887" y="2657475"/>
            <a:ext cx="4686300" cy="1261884"/>
          </a:xfrm>
          <a:prstGeom prst="rect">
            <a:avLst/>
          </a:prstGeom>
          <a:noFill/>
        </p:spPr>
        <p:txBody>
          <a:bodyPr wrap="square" rtlCol="0">
            <a:spAutoFit/>
          </a:bodyPr>
          <a:lstStyle/>
          <a:p>
            <a:r>
              <a:rPr lang="nl-NL" sz="2000" b="1" dirty="0"/>
              <a:t>Jaarverslag G.V. DOS Udenhout</a:t>
            </a:r>
            <a:br>
              <a:rPr lang="nl-NL" sz="2000" b="1" dirty="0"/>
            </a:br>
            <a:r>
              <a:rPr lang="nl-NL" sz="1400" dirty="0"/>
              <a:t>Ter ondersteuning bij de Algemene Leden Vergadering (ALV) van het seizoen 2024 / 2025</a:t>
            </a:r>
          </a:p>
          <a:p>
            <a:endParaRPr lang="nl-NL" sz="1400" b="1" dirty="0"/>
          </a:p>
          <a:p>
            <a:r>
              <a:rPr lang="nl-NL" sz="1400" dirty="0"/>
              <a:t>Zaterdag 13 december 2025</a:t>
            </a:r>
            <a:endParaRPr lang="nl-NL" sz="2000" dirty="0"/>
          </a:p>
        </p:txBody>
      </p:sp>
      <p:pic>
        <p:nvPicPr>
          <p:cNvPr id="1026" name="Picture 2" descr="Marleen Swaans Fotografie-clubkampioenschappen 2014-150">
            <a:extLst>
              <a:ext uri="{FF2B5EF4-FFF2-40B4-BE49-F238E27FC236}">
                <a16:creationId xmlns:a16="http://schemas.microsoft.com/office/drawing/2014/main" id="{9243F633-DB35-2B3D-8222-252586DE3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265" y="1843087"/>
            <a:ext cx="4752975" cy="3171825"/>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2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34" name="Rectangle 12323">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35" name="Freeform: Shape 12325">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336" name="Freeform: Shape 12327">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vak 3"/>
          <p:cNvSpPr txBox="1"/>
          <p:nvPr/>
        </p:nvSpPr>
        <p:spPr>
          <a:xfrm>
            <a:off x="438913"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dirty="0">
                <a:latin typeface="+mj-lt"/>
                <a:ea typeface="+mj-ea"/>
                <a:cs typeface="+mj-cs"/>
              </a:rPr>
              <a:t>DE FINANCIEN | INKOMSTEN  - UITGAVEN</a:t>
            </a:r>
          </a:p>
        </p:txBody>
      </p:sp>
      <p:sp>
        <p:nvSpPr>
          <p:cNvPr id="12337" name="Rectangle 1232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38" name="Rectangle 1233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p:cNvSpPr txBox="1"/>
          <p:nvPr/>
        </p:nvSpPr>
        <p:spPr>
          <a:xfrm>
            <a:off x="438912" y="2512611"/>
            <a:ext cx="5312183" cy="3664351"/>
          </a:xfrm>
          <a:prstGeom prst="rect">
            <a:avLst/>
          </a:prstGeom>
        </p:spPr>
        <p:txBody>
          <a:bodyPr vert="horz" lIns="91440" tIns="45720" rIns="91440" bIns="45720" rtlCol="0" anchor="t">
            <a:normAutofit/>
          </a:bodyPr>
          <a:lstStyle/>
          <a:p>
            <a:pPr marL="57150">
              <a:lnSpc>
                <a:spcPct val="90000"/>
              </a:lnSpc>
              <a:spcAft>
                <a:spcPts val="600"/>
              </a:spcAft>
            </a:pPr>
            <a:r>
              <a:rPr lang="en-US" sz="1600" err="1"/>
              <a:t>Detailinformatie</a:t>
            </a:r>
            <a:r>
              <a:rPr lang="en-US" sz="1600" dirty="0"/>
              <a:t> over de </a:t>
            </a:r>
            <a:r>
              <a:rPr lang="en-US" sz="1600" err="1"/>
              <a:t>inkomsten</a:t>
            </a:r>
            <a:r>
              <a:rPr lang="en-US" sz="1600" dirty="0"/>
              <a:t> </a:t>
            </a:r>
            <a:r>
              <a:rPr lang="en-US" sz="1600" err="1"/>
              <a:t>en</a:t>
            </a:r>
            <a:r>
              <a:rPr lang="en-US" sz="1600" dirty="0"/>
              <a:t> </a:t>
            </a:r>
            <a:r>
              <a:rPr lang="en-US" sz="1600" err="1"/>
              <a:t>uitgaven</a:t>
            </a:r>
            <a:r>
              <a:rPr lang="en-US" sz="1600" dirty="0"/>
              <a:t> is op </a:t>
            </a:r>
            <a:r>
              <a:rPr lang="en-US" sz="1600" err="1"/>
              <a:t>verzoek</a:t>
            </a:r>
            <a:r>
              <a:rPr lang="en-US" sz="1600" dirty="0"/>
              <a:t> in </a:t>
            </a:r>
            <a:r>
              <a:rPr lang="en-US" sz="1600" err="1"/>
              <a:t>te</a:t>
            </a:r>
            <a:r>
              <a:rPr lang="en-US" sz="1600" dirty="0"/>
              <a:t> </a:t>
            </a:r>
            <a:r>
              <a:rPr lang="en-US" sz="1600" err="1"/>
              <a:t>kijken</a:t>
            </a:r>
            <a:r>
              <a:rPr lang="en-US" sz="1600" dirty="0"/>
              <a:t> door de </a:t>
            </a:r>
            <a:r>
              <a:rPr lang="en-US" sz="1600" err="1"/>
              <a:t>leden</a:t>
            </a:r>
            <a:r>
              <a:rPr lang="en-US" sz="1600" dirty="0"/>
              <a:t> van G.V. DOS.</a:t>
            </a:r>
            <a:endParaRPr lang="en-US" sz="1600" dirty="0">
              <a:ea typeface="Calibri"/>
              <a:cs typeface="Calibri"/>
            </a:endParaRPr>
          </a:p>
          <a:p>
            <a:pPr marL="57150">
              <a:lnSpc>
                <a:spcPct val="90000"/>
              </a:lnSpc>
              <a:spcAft>
                <a:spcPts val="600"/>
              </a:spcAft>
            </a:pPr>
            <a:endParaRPr lang="en-US" sz="1600" dirty="0">
              <a:ea typeface="Calibri"/>
              <a:cs typeface="Calibri"/>
            </a:endParaRPr>
          </a:p>
          <a:p>
            <a:pPr marL="57150">
              <a:lnSpc>
                <a:spcPct val="90000"/>
              </a:lnSpc>
              <a:spcAft>
                <a:spcPts val="600"/>
              </a:spcAft>
            </a:pPr>
            <a:r>
              <a:rPr lang="en-US" sz="1600" err="1"/>
              <a:t>Conclusie</a:t>
            </a:r>
            <a:r>
              <a:rPr lang="en-US" sz="1600" dirty="0"/>
              <a:t> </a:t>
            </a:r>
            <a:r>
              <a:rPr lang="en-US" sz="1600" err="1"/>
              <a:t>seizoen</a:t>
            </a:r>
            <a:r>
              <a:rPr lang="en-US" sz="1600" dirty="0"/>
              <a:t> 2024 – 2025</a:t>
            </a:r>
            <a:endParaRPr lang="en-US" sz="1600" dirty="0">
              <a:ea typeface="Calibri"/>
              <a:cs typeface="Calibri"/>
            </a:endParaRPr>
          </a:p>
          <a:p>
            <a:pPr marL="342900" indent="-285750">
              <a:lnSpc>
                <a:spcPct val="90000"/>
              </a:lnSpc>
              <a:spcAft>
                <a:spcPts val="600"/>
              </a:spcAft>
              <a:buFont typeface="Calibri"/>
              <a:buChar char="-"/>
            </a:pPr>
            <a:r>
              <a:rPr lang="en-US" sz="1600" err="1"/>
              <a:t>Banksaldo</a:t>
            </a:r>
            <a:r>
              <a:rPr lang="en-US" sz="1600" dirty="0"/>
              <a:t> </a:t>
            </a:r>
            <a:r>
              <a:rPr lang="en-US" sz="1600" err="1"/>
              <a:t>nagenoeg</a:t>
            </a:r>
            <a:r>
              <a:rPr lang="en-US" sz="1600" dirty="0"/>
              <a:t> </a:t>
            </a:r>
            <a:r>
              <a:rPr lang="en-US" sz="1600" err="1"/>
              <a:t>gelijk</a:t>
            </a:r>
            <a:r>
              <a:rPr lang="en-US" sz="1600" dirty="0"/>
              <a:t>;</a:t>
            </a:r>
            <a:endParaRPr lang="en-US" sz="1600" dirty="0">
              <a:ea typeface="Calibri"/>
              <a:cs typeface="Calibri"/>
            </a:endParaRPr>
          </a:p>
          <a:p>
            <a:pPr marL="342900" indent="-285750">
              <a:lnSpc>
                <a:spcPct val="90000"/>
              </a:lnSpc>
              <a:spcAft>
                <a:spcPts val="600"/>
              </a:spcAft>
              <a:buFont typeface="Calibri"/>
              <a:buChar char="-"/>
            </a:pPr>
            <a:r>
              <a:rPr lang="en-US" sz="1600" err="1"/>
              <a:t>Materiaalkosten</a:t>
            </a:r>
            <a:r>
              <a:rPr lang="en-US" sz="1600" dirty="0"/>
              <a:t> </a:t>
            </a:r>
            <a:r>
              <a:rPr lang="en-US" sz="1600" err="1"/>
              <a:t>hoger</a:t>
            </a:r>
            <a:r>
              <a:rPr lang="en-US" sz="1600" dirty="0"/>
              <a:t> in </a:t>
            </a:r>
            <a:r>
              <a:rPr lang="en-US" sz="1600" err="1"/>
              <a:t>vergelijking</a:t>
            </a:r>
            <a:r>
              <a:rPr lang="en-US" sz="1600" dirty="0"/>
              <a:t> </a:t>
            </a:r>
            <a:r>
              <a:rPr lang="en-US" sz="1600" err="1"/>
              <a:t>tot</a:t>
            </a:r>
            <a:r>
              <a:rPr lang="en-US" sz="1600" dirty="0"/>
              <a:t> </a:t>
            </a:r>
            <a:r>
              <a:rPr lang="en-US" sz="1600" err="1"/>
              <a:t>voorgaande</a:t>
            </a:r>
            <a:r>
              <a:rPr lang="en-US" sz="1600" dirty="0"/>
              <a:t> </a:t>
            </a:r>
            <a:r>
              <a:rPr lang="en-US" sz="1600" err="1"/>
              <a:t>seizoen</a:t>
            </a:r>
            <a:r>
              <a:rPr lang="en-US" sz="1600" dirty="0"/>
              <a:t>. Ook </a:t>
            </a:r>
            <a:r>
              <a:rPr lang="en-US" sz="1600" err="1"/>
              <a:t>komend</a:t>
            </a:r>
            <a:r>
              <a:rPr lang="en-US" sz="1600" dirty="0"/>
              <a:t> </a:t>
            </a:r>
            <a:r>
              <a:rPr lang="en-US" sz="1600" err="1"/>
              <a:t>jaar</a:t>
            </a:r>
            <a:r>
              <a:rPr lang="en-US" sz="1600" dirty="0"/>
              <a:t> </a:t>
            </a:r>
            <a:r>
              <a:rPr lang="en-US" sz="1600" err="1"/>
              <a:t>naar</a:t>
            </a:r>
            <a:r>
              <a:rPr lang="en-US" sz="1600" dirty="0"/>
              <a:t> </a:t>
            </a:r>
            <a:r>
              <a:rPr lang="en-US" sz="1600" err="1"/>
              <a:t>verwachting</a:t>
            </a:r>
            <a:r>
              <a:rPr lang="en-US" sz="1600" dirty="0"/>
              <a:t> </a:t>
            </a:r>
            <a:r>
              <a:rPr lang="en-US" sz="1600" err="1"/>
              <a:t>forse</a:t>
            </a:r>
            <a:r>
              <a:rPr lang="en-US" sz="1600" dirty="0"/>
              <a:t> </a:t>
            </a:r>
            <a:r>
              <a:rPr lang="en-US" sz="1600" err="1"/>
              <a:t>investeringen</a:t>
            </a:r>
            <a:r>
              <a:rPr lang="en-US" sz="1600" dirty="0"/>
              <a:t>;</a:t>
            </a:r>
            <a:endParaRPr lang="en-US" sz="1600" dirty="0">
              <a:ea typeface="Calibri"/>
              <a:cs typeface="Calibri"/>
            </a:endParaRPr>
          </a:p>
          <a:p>
            <a:pPr marL="342900" indent="-285750">
              <a:lnSpc>
                <a:spcPct val="90000"/>
              </a:lnSpc>
              <a:spcAft>
                <a:spcPts val="600"/>
              </a:spcAft>
              <a:buFont typeface="Calibri"/>
              <a:buChar char="-"/>
            </a:pPr>
            <a:r>
              <a:rPr lang="en-US" sz="1600" err="1"/>
              <a:t>Contributie</a:t>
            </a:r>
            <a:r>
              <a:rPr lang="en-US" sz="1600" dirty="0"/>
              <a:t> </a:t>
            </a:r>
            <a:r>
              <a:rPr lang="en-US" sz="1600" err="1"/>
              <a:t>seizoen</a:t>
            </a:r>
            <a:r>
              <a:rPr lang="en-US" sz="1600" dirty="0"/>
              <a:t> 2025 – 2026 </a:t>
            </a:r>
            <a:r>
              <a:rPr lang="en-US" sz="1600" err="1"/>
              <a:t>blijft</a:t>
            </a:r>
            <a:r>
              <a:rPr lang="en-US" sz="1600" dirty="0"/>
              <a:t> </a:t>
            </a:r>
            <a:r>
              <a:rPr lang="en-US" sz="1600" err="1"/>
              <a:t>gelijk</a:t>
            </a:r>
            <a:r>
              <a:rPr lang="en-US" sz="1600" dirty="0"/>
              <a:t>.</a:t>
            </a:r>
            <a:endParaRPr lang="en-US" sz="1600" dirty="0">
              <a:ea typeface="Calibri"/>
              <a:cs typeface="Calibri"/>
            </a:endParaRPr>
          </a:p>
          <a:p>
            <a:pPr marL="342900" indent="-285750">
              <a:lnSpc>
                <a:spcPct val="90000"/>
              </a:lnSpc>
              <a:spcAft>
                <a:spcPts val="600"/>
              </a:spcAft>
              <a:buFont typeface="Calibri"/>
              <a:buChar char="-"/>
            </a:pPr>
            <a:endParaRPr lang="en-US" sz="1600" dirty="0">
              <a:ea typeface="Calibri"/>
              <a:cs typeface="Calibri"/>
            </a:endParaRPr>
          </a:p>
          <a:p>
            <a:pPr marL="57150">
              <a:lnSpc>
                <a:spcPct val="90000"/>
              </a:lnSpc>
              <a:spcAft>
                <a:spcPts val="600"/>
              </a:spcAft>
            </a:pPr>
            <a:r>
              <a:rPr lang="en-US" sz="1600" dirty="0"/>
              <a:t>G.V. DOS is </a:t>
            </a:r>
            <a:r>
              <a:rPr lang="en-US" sz="1600" dirty="0" err="1"/>
              <a:t>een</a:t>
            </a:r>
            <a:r>
              <a:rPr lang="en-US" sz="1600" dirty="0"/>
              <a:t> </a:t>
            </a:r>
            <a:r>
              <a:rPr lang="en-US" sz="1600" dirty="0" err="1"/>
              <a:t>financieel</a:t>
            </a:r>
            <a:r>
              <a:rPr lang="en-US" sz="1600" dirty="0"/>
              <a:t> </a:t>
            </a:r>
            <a:r>
              <a:rPr lang="en-US" sz="1600" dirty="0" err="1"/>
              <a:t>gezonde</a:t>
            </a:r>
            <a:r>
              <a:rPr lang="en-US" sz="1600" dirty="0"/>
              <a:t> </a:t>
            </a:r>
            <a:r>
              <a:rPr lang="en-US" sz="1600" dirty="0" err="1"/>
              <a:t>vereniging</a:t>
            </a:r>
            <a:r>
              <a:rPr lang="en-US" sz="1600" dirty="0"/>
              <a:t>!</a:t>
            </a:r>
            <a:br>
              <a:rPr lang="en-US" i="1" dirty="0"/>
            </a:br>
            <a:br>
              <a:rPr lang="en-US" i="1" dirty="0"/>
            </a:br>
            <a:endParaRPr lang="en-US" i="1">
              <a:ea typeface="Calibri"/>
              <a:cs typeface="Calibri"/>
            </a:endParaRPr>
          </a:p>
          <a:p>
            <a:pPr marL="285750" indent="-228600">
              <a:lnSpc>
                <a:spcPct val="90000"/>
              </a:lnSpc>
              <a:spcAft>
                <a:spcPts val="600"/>
              </a:spcAft>
              <a:buFont typeface="Arial" panose="020B0604020202020204" pitchFamily="34" charset="0"/>
              <a:buChar char="•"/>
            </a:pPr>
            <a:endParaRPr lang="en-US" dirty="0"/>
          </a:p>
        </p:txBody>
      </p:sp>
      <p:pic>
        <p:nvPicPr>
          <p:cNvPr id="2" name="Afbeelding 1" descr="Afbeelding met tekst, schermopname, diagram, ontwerp&#10;&#10;Door AI gegenereerde inhoud is mogelijk onjuist.">
            <a:extLst>
              <a:ext uri="{FF2B5EF4-FFF2-40B4-BE49-F238E27FC236}">
                <a16:creationId xmlns:a16="http://schemas.microsoft.com/office/drawing/2014/main" id="{AFC55F1A-DB6A-1CE0-9021-01BB518D7FE4}"/>
              </a:ext>
            </a:extLst>
          </p:cNvPr>
          <p:cNvPicPr>
            <a:picLocks noChangeAspect="1"/>
          </p:cNvPicPr>
          <p:nvPr/>
        </p:nvPicPr>
        <p:blipFill>
          <a:blip r:embed="rId2"/>
          <a:stretch>
            <a:fillRect/>
          </a:stretch>
        </p:blipFill>
        <p:spPr>
          <a:xfrm>
            <a:off x="7561180" y="0"/>
            <a:ext cx="3260889" cy="6858000"/>
          </a:xfrm>
          <a:prstGeom prst="rect">
            <a:avLst/>
          </a:prstGeom>
        </p:spPr>
      </p:pic>
    </p:spTree>
    <p:extLst>
      <p:ext uri="{BB962C8B-B14F-4D97-AF65-F5344CB8AC3E}">
        <p14:creationId xmlns:p14="http://schemas.microsoft.com/office/powerpoint/2010/main" val="281443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lowchart: Document 2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34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705E563F-848D-E395-B27C-78B5825F2066}"/>
              </a:ext>
            </a:extLst>
          </p:cNvPr>
          <p:cNvSpPr txBox="1"/>
          <p:nvPr/>
        </p:nvSpPr>
        <p:spPr>
          <a:xfrm>
            <a:off x="838200" y="171162"/>
            <a:ext cx="2840182" cy="2371148"/>
          </a:xfrm>
          <a:prstGeom prst="rect">
            <a:avLst/>
          </a:prstGeom>
        </p:spPr>
        <p:txBody>
          <a:bodyPr vert="horz" lIns="91440" tIns="45720" rIns="91440" bIns="45720" rtlCol="0" anchor="ctr" anchorCtr="0">
            <a:normAutofit/>
          </a:bodyPr>
          <a:lstStyle/>
          <a:p>
            <a:pPr marL="57150" marR="0" lvl="0" fontAlgn="auto">
              <a:lnSpc>
                <a:spcPct val="90000"/>
              </a:lnSpc>
              <a:spcBef>
                <a:spcPct val="0"/>
              </a:spcBef>
              <a:spcAft>
                <a:spcPts val="600"/>
              </a:spcAft>
              <a:buClrTx/>
              <a:buSzTx/>
              <a:tabLst/>
              <a:defRPr/>
            </a:pPr>
            <a:r>
              <a:rPr lang="en-US" sz="3200" b="1" kern="1200">
                <a:solidFill>
                  <a:srgbClr val="FFFFFF"/>
                </a:solidFill>
                <a:latin typeface="+mj-lt"/>
                <a:ea typeface="+mj-ea"/>
                <a:cs typeface="+mj-cs"/>
              </a:rPr>
              <a:t>Verslag kascommissie</a:t>
            </a:r>
            <a:endParaRPr lang="en-US" sz="3200" kern="1200">
              <a:solidFill>
                <a:srgbClr val="FFFFFF"/>
              </a:solidFill>
              <a:latin typeface="+mj-lt"/>
              <a:ea typeface="+mj-ea"/>
              <a:cs typeface="+mj-cs"/>
            </a:endParaRPr>
          </a:p>
        </p:txBody>
      </p:sp>
      <p:pic>
        <p:nvPicPr>
          <p:cNvPr id="4" name="Picture 2" descr="De kascommissie 2022 Iets voor jou?">
            <a:extLst>
              <a:ext uri="{FF2B5EF4-FFF2-40B4-BE49-F238E27FC236}">
                <a16:creationId xmlns:a16="http://schemas.microsoft.com/office/drawing/2014/main" id="{F2475E9D-7DA8-6221-C694-9958AE83D3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 r="7318" b="-1"/>
          <a:stretch/>
        </p:blipFill>
        <p:spPr bwMode="auto">
          <a:xfrm>
            <a:off x="639980" y="4181475"/>
            <a:ext cx="2531083" cy="227826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641649F-D1D7-1222-F1DC-FEDA261EAD50}"/>
              </a:ext>
            </a:extLst>
          </p:cNvPr>
          <p:cNvSpPr txBox="1"/>
          <p:nvPr/>
        </p:nvSpPr>
        <p:spPr>
          <a:xfrm>
            <a:off x="3953637" y="1820007"/>
            <a:ext cx="8041059" cy="2092726"/>
          </a:xfrm>
          <a:prstGeom prst="rect">
            <a:avLst/>
          </a:prstGeom>
        </p:spPr>
        <p:txBody>
          <a:bodyPr vert="horz" lIns="91440" tIns="45720" rIns="91440" bIns="45720" rtlCol="0" anchor="t">
            <a:normAutofit/>
          </a:bodyPr>
          <a:lstStyle/>
          <a:p>
            <a:pPr marL="57150">
              <a:lnSpc>
                <a:spcPct val="90000"/>
              </a:lnSpc>
              <a:spcAft>
                <a:spcPts val="600"/>
              </a:spcAft>
            </a:pPr>
            <a:r>
              <a:rPr lang="en-US" b="1" dirty="0"/>
              <a:t>Tip van de </a:t>
            </a:r>
            <a:r>
              <a:rPr lang="en-US" b="1" dirty="0" err="1"/>
              <a:t>kascontrole</a:t>
            </a:r>
            <a:r>
              <a:rPr lang="en-US" b="1" dirty="0"/>
              <a:t> </a:t>
            </a:r>
            <a:r>
              <a:rPr lang="en-US" b="1" dirty="0" err="1"/>
              <a:t>commissie</a:t>
            </a:r>
            <a:endParaRPr lang="en-US" b="1" u="sng" dirty="0" err="1">
              <a:ea typeface="Calibri"/>
              <a:cs typeface="Calibri"/>
            </a:endParaRPr>
          </a:p>
          <a:p>
            <a:pPr marL="342900" indent="-285750">
              <a:lnSpc>
                <a:spcPct val="90000"/>
              </a:lnSpc>
              <a:spcAft>
                <a:spcPts val="600"/>
              </a:spcAft>
              <a:buFont typeface="Arial"/>
              <a:buChar char="•"/>
            </a:pPr>
            <a:r>
              <a:rPr lang="en-US" err="1">
                <a:ea typeface="Calibri"/>
                <a:cs typeface="Calibri"/>
              </a:rPr>
              <a:t>Professionaliseer</a:t>
            </a:r>
            <a:r>
              <a:rPr lang="en-US" dirty="0">
                <a:ea typeface="Calibri"/>
                <a:cs typeface="Calibri"/>
              </a:rPr>
              <a:t> de </a:t>
            </a:r>
            <a:r>
              <a:rPr lang="en-US" err="1">
                <a:ea typeface="Calibri"/>
                <a:cs typeface="Calibri"/>
              </a:rPr>
              <a:t>boekhouding</a:t>
            </a:r>
            <a:r>
              <a:rPr lang="en-US" dirty="0">
                <a:ea typeface="Calibri"/>
                <a:cs typeface="Calibri"/>
              </a:rPr>
              <a:t>.</a:t>
            </a:r>
            <a:br>
              <a:rPr lang="en-US" dirty="0">
                <a:ea typeface="Calibri"/>
                <a:cs typeface="Calibri"/>
              </a:rPr>
            </a:br>
            <a:r>
              <a:rPr lang="en-US" dirty="0">
                <a:ea typeface="Calibri"/>
                <a:cs typeface="Calibri"/>
              </a:rPr>
              <a:t>Van </a:t>
            </a:r>
            <a:r>
              <a:rPr lang="en-US" err="1">
                <a:ea typeface="Calibri"/>
                <a:cs typeface="Calibri"/>
              </a:rPr>
              <a:t>administratie</a:t>
            </a:r>
            <a:r>
              <a:rPr lang="en-US" dirty="0">
                <a:ea typeface="Calibri"/>
                <a:cs typeface="Calibri"/>
              </a:rPr>
              <a:t> in Club-</a:t>
            </a:r>
            <a:r>
              <a:rPr lang="en-US" err="1">
                <a:ea typeface="Calibri"/>
                <a:cs typeface="Calibri"/>
              </a:rPr>
              <a:t>Assistent</a:t>
            </a:r>
            <a:r>
              <a:rPr lang="en-US" dirty="0">
                <a:ea typeface="Calibri"/>
                <a:cs typeface="Calibri"/>
              </a:rPr>
              <a:t>, Rabobank </a:t>
            </a:r>
            <a:r>
              <a:rPr lang="en-US" err="1">
                <a:ea typeface="Calibri"/>
                <a:cs typeface="Calibri"/>
              </a:rPr>
              <a:t>en</a:t>
            </a:r>
            <a:r>
              <a:rPr lang="en-US" dirty="0">
                <a:ea typeface="Calibri"/>
                <a:cs typeface="Calibri"/>
              </a:rPr>
              <a:t> Excel </a:t>
            </a:r>
            <a:r>
              <a:rPr lang="en-US" err="1">
                <a:ea typeface="Calibri"/>
                <a:cs typeface="Calibri"/>
              </a:rPr>
              <a:t>naar</a:t>
            </a:r>
            <a:r>
              <a:rPr lang="en-US" dirty="0">
                <a:ea typeface="Calibri"/>
                <a:cs typeface="Calibri"/>
              </a:rPr>
              <a:t> </a:t>
            </a:r>
            <a:r>
              <a:rPr lang="en-US" err="1">
                <a:ea typeface="Calibri"/>
                <a:cs typeface="Calibri"/>
              </a:rPr>
              <a:t>een</a:t>
            </a:r>
            <a:r>
              <a:rPr lang="en-US" dirty="0">
                <a:ea typeface="Calibri"/>
                <a:cs typeface="Calibri"/>
              </a:rPr>
              <a:t> </a:t>
            </a:r>
            <a:r>
              <a:rPr lang="en-US" err="1">
                <a:ea typeface="Calibri"/>
                <a:cs typeface="Calibri"/>
              </a:rPr>
              <a:t>boekhoudprogramma</a:t>
            </a:r>
            <a:r>
              <a:rPr lang="en-US" dirty="0">
                <a:ea typeface="Calibri"/>
                <a:cs typeface="Calibri"/>
              </a:rPr>
              <a:t>. </a:t>
            </a:r>
          </a:p>
          <a:p>
            <a:pPr marL="342900" indent="-285750">
              <a:lnSpc>
                <a:spcPct val="90000"/>
              </a:lnSpc>
              <a:spcAft>
                <a:spcPts val="600"/>
              </a:spcAft>
              <a:buFont typeface="Arial"/>
              <a:buChar char="•"/>
            </a:pPr>
            <a:r>
              <a:rPr lang="en-US" dirty="0">
                <a:ea typeface="Calibri"/>
                <a:cs typeface="Calibri"/>
              </a:rPr>
              <a:t>Zorg op </a:t>
            </a:r>
            <a:r>
              <a:rPr lang="en-US" err="1">
                <a:ea typeface="Calibri"/>
                <a:cs typeface="Calibri"/>
              </a:rPr>
              <a:t>hoofdlijnen</a:t>
            </a:r>
            <a:r>
              <a:rPr lang="en-US" dirty="0">
                <a:ea typeface="Calibri"/>
                <a:cs typeface="Calibri"/>
              </a:rPr>
              <a:t> </a:t>
            </a:r>
            <a:r>
              <a:rPr lang="en-US" err="1">
                <a:ea typeface="Calibri"/>
                <a:cs typeface="Calibri"/>
              </a:rPr>
              <a:t>voor</a:t>
            </a:r>
            <a:r>
              <a:rPr lang="en-US" dirty="0">
                <a:ea typeface="Calibri"/>
                <a:cs typeface="Calibri"/>
              </a:rPr>
              <a:t> </a:t>
            </a:r>
            <a:r>
              <a:rPr lang="en-US" err="1">
                <a:ea typeface="Calibri"/>
                <a:cs typeface="Calibri"/>
              </a:rPr>
              <a:t>een</a:t>
            </a:r>
            <a:r>
              <a:rPr lang="en-US" dirty="0">
                <a:ea typeface="Calibri"/>
                <a:cs typeface="Calibri"/>
              </a:rPr>
              <a:t> </a:t>
            </a:r>
            <a:r>
              <a:rPr lang="en-US" err="1">
                <a:ea typeface="Calibri"/>
                <a:cs typeface="Calibri"/>
              </a:rPr>
              <a:t>meerjarenbegroting</a:t>
            </a:r>
            <a:r>
              <a:rPr lang="en-US" dirty="0">
                <a:ea typeface="Calibri"/>
                <a:cs typeface="Calibri"/>
              </a:rPr>
              <a:t>.</a:t>
            </a:r>
            <a:br>
              <a:rPr lang="en-US" dirty="0">
                <a:ea typeface="Calibri"/>
                <a:cs typeface="Calibri"/>
              </a:rPr>
            </a:br>
            <a:r>
              <a:rPr lang="en-US" dirty="0">
                <a:ea typeface="Calibri"/>
                <a:cs typeface="Calibri"/>
              </a:rPr>
              <a:t>Leg </a:t>
            </a:r>
            <a:r>
              <a:rPr lang="en-US" err="1">
                <a:ea typeface="Calibri"/>
                <a:cs typeface="Calibri"/>
              </a:rPr>
              <a:t>uit</a:t>
            </a:r>
            <a:r>
              <a:rPr lang="en-US" dirty="0">
                <a:ea typeface="Calibri"/>
                <a:cs typeface="Calibri"/>
              </a:rPr>
              <a:t> </a:t>
            </a:r>
            <a:r>
              <a:rPr lang="en-US" err="1">
                <a:ea typeface="Calibri"/>
                <a:cs typeface="Calibri"/>
              </a:rPr>
              <a:t>en</a:t>
            </a:r>
            <a:r>
              <a:rPr lang="en-US" dirty="0">
                <a:ea typeface="Calibri"/>
                <a:cs typeface="Calibri"/>
              </a:rPr>
              <a:t> </a:t>
            </a:r>
            <a:r>
              <a:rPr lang="en-US" err="1">
                <a:ea typeface="Calibri"/>
                <a:cs typeface="Calibri"/>
              </a:rPr>
              <a:t>verklaar</a:t>
            </a:r>
            <a:r>
              <a:rPr lang="en-US" dirty="0">
                <a:ea typeface="Calibri"/>
                <a:cs typeface="Calibri"/>
              </a:rPr>
              <a:t> </a:t>
            </a:r>
            <a:r>
              <a:rPr lang="en-US" err="1">
                <a:ea typeface="Calibri"/>
                <a:cs typeface="Calibri"/>
              </a:rPr>
              <a:t>waarom</a:t>
            </a:r>
            <a:r>
              <a:rPr lang="en-US" dirty="0">
                <a:ea typeface="Calibri"/>
                <a:cs typeface="Calibri"/>
              </a:rPr>
              <a:t> de </a:t>
            </a:r>
            <a:r>
              <a:rPr lang="en-US" err="1">
                <a:ea typeface="Calibri"/>
                <a:cs typeface="Calibri"/>
              </a:rPr>
              <a:t>vereniging</a:t>
            </a:r>
            <a:r>
              <a:rPr lang="en-US" dirty="0">
                <a:ea typeface="Calibri"/>
                <a:cs typeface="Calibri"/>
              </a:rPr>
              <a:t> </a:t>
            </a:r>
            <a:r>
              <a:rPr lang="en-US" err="1">
                <a:ea typeface="Calibri"/>
                <a:cs typeface="Calibri"/>
              </a:rPr>
              <a:t>een</a:t>
            </a:r>
            <a:r>
              <a:rPr lang="en-US" dirty="0">
                <a:ea typeface="Calibri"/>
                <a:cs typeface="Calibri"/>
              </a:rPr>
              <a:t> Eigen </a:t>
            </a:r>
            <a:r>
              <a:rPr lang="en-US" err="1">
                <a:ea typeface="Calibri"/>
                <a:cs typeface="Calibri"/>
              </a:rPr>
              <a:t>Vermogen</a:t>
            </a:r>
            <a:r>
              <a:rPr lang="en-US" dirty="0">
                <a:ea typeface="Calibri"/>
                <a:cs typeface="Calibri"/>
              </a:rPr>
              <a:t> </a:t>
            </a:r>
            <a:r>
              <a:rPr lang="en-US" err="1">
                <a:ea typeface="Calibri"/>
                <a:cs typeface="Calibri"/>
              </a:rPr>
              <a:t>nodig</a:t>
            </a:r>
            <a:r>
              <a:rPr lang="en-US" dirty="0">
                <a:ea typeface="Calibri"/>
                <a:cs typeface="Calibri"/>
              </a:rPr>
              <a:t> </a:t>
            </a:r>
            <a:r>
              <a:rPr lang="en-US" err="1">
                <a:ea typeface="Calibri"/>
                <a:cs typeface="Calibri"/>
              </a:rPr>
              <a:t>heeft</a:t>
            </a:r>
            <a:r>
              <a:rPr lang="en-US" dirty="0">
                <a:ea typeface="Calibri"/>
                <a:cs typeface="Calibri"/>
              </a:rPr>
              <a:t> </a:t>
            </a:r>
            <a:r>
              <a:rPr lang="en-US" err="1">
                <a:ea typeface="Calibri"/>
                <a:cs typeface="Calibri"/>
              </a:rPr>
              <a:t>en</a:t>
            </a:r>
            <a:r>
              <a:rPr lang="en-US" dirty="0">
                <a:ea typeface="Calibri"/>
                <a:cs typeface="Calibri"/>
              </a:rPr>
              <a:t> </a:t>
            </a:r>
            <a:r>
              <a:rPr lang="en-US" err="1">
                <a:ea typeface="Calibri"/>
                <a:cs typeface="Calibri"/>
              </a:rPr>
              <a:t>houdt</a:t>
            </a:r>
            <a:r>
              <a:rPr lang="en-US" dirty="0">
                <a:ea typeface="Calibri"/>
                <a:cs typeface="Calibri"/>
              </a:rPr>
              <a:t>. </a:t>
            </a:r>
          </a:p>
        </p:txBody>
      </p:sp>
      <p:sp>
        <p:nvSpPr>
          <p:cNvPr id="3" name="Tekstvak 1">
            <a:extLst>
              <a:ext uri="{FF2B5EF4-FFF2-40B4-BE49-F238E27FC236}">
                <a16:creationId xmlns:a16="http://schemas.microsoft.com/office/drawing/2014/main" id="{ED9CE68D-1A1D-751D-EC82-9D5F1B6840BF}"/>
              </a:ext>
            </a:extLst>
          </p:cNvPr>
          <p:cNvSpPr txBox="1"/>
          <p:nvPr/>
        </p:nvSpPr>
        <p:spPr>
          <a:xfrm>
            <a:off x="3953637" y="429356"/>
            <a:ext cx="8041059" cy="1606951"/>
          </a:xfrm>
          <a:prstGeom prst="rect">
            <a:avLst/>
          </a:prstGeom>
        </p:spPr>
        <p:txBody>
          <a:bodyPr vert="horz" lIns="91440" tIns="45720" rIns="91440" bIns="45720" rtlCol="0" anchor="t">
            <a:normAutofit/>
          </a:bodyPr>
          <a:lstStyle/>
          <a:p>
            <a:pPr marL="57150">
              <a:lnSpc>
                <a:spcPct val="90000"/>
              </a:lnSpc>
              <a:spcAft>
                <a:spcPts val="600"/>
              </a:spcAft>
            </a:pPr>
            <a:r>
              <a:rPr lang="en-US" b="1" dirty="0"/>
              <a:t>Wat </a:t>
            </a:r>
            <a:r>
              <a:rPr lang="en-US" b="1" err="1"/>
              <a:t>viel</a:t>
            </a:r>
            <a:r>
              <a:rPr lang="en-US" b="1" dirty="0"/>
              <a:t> op </a:t>
            </a:r>
            <a:r>
              <a:rPr lang="en-US" b="1" err="1"/>
              <a:t>tijdens</a:t>
            </a:r>
            <a:r>
              <a:rPr lang="en-US" b="1" dirty="0"/>
              <a:t> de </a:t>
            </a:r>
            <a:r>
              <a:rPr lang="en-US" b="1" err="1"/>
              <a:t>kascontrole</a:t>
            </a:r>
            <a:r>
              <a:rPr lang="en-US" b="1" dirty="0"/>
              <a:t>?</a:t>
            </a:r>
            <a:endParaRPr lang="en-US" b="1" u="sng">
              <a:ea typeface="Calibri"/>
              <a:cs typeface="Calibri"/>
            </a:endParaRPr>
          </a:p>
          <a:p>
            <a:pPr marL="285750" indent="-228600">
              <a:lnSpc>
                <a:spcPct val="90000"/>
              </a:lnSpc>
              <a:spcAft>
                <a:spcPts val="600"/>
              </a:spcAft>
              <a:buFont typeface="Arial" panose="020B0604020202020204" pitchFamily="34" charset="0"/>
              <a:buChar char="•"/>
            </a:pPr>
            <a:r>
              <a:rPr lang="en-US" dirty="0"/>
              <a:t>Een </a:t>
            </a:r>
            <a:r>
              <a:rPr lang="en-US" dirty="0" err="1"/>
              <a:t>kloppende</a:t>
            </a:r>
            <a:r>
              <a:rPr lang="en-US" dirty="0"/>
              <a:t> </a:t>
            </a:r>
            <a:r>
              <a:rPr lang="en-US" dirty="0" err="1"/>
              <a:t>boekhouding</a:t>
            </a:r>
            <a:r>
              <a:rPr lang="en-US" dirty="0"/>
              <a:t>.</a:t>
            </a:r>
            <a:endParaRPr lang="en-US" dirty="0">
              <a:ea typeface="Calibri"/>
              <a:cs typeface="Calibri"/>
            </a:endParaRPr>
          </a:p>
          <a:p>
            <a:pPr marL="285750" indent="-228600">
              <a:lnSpc>
                <a:spcPct val="90000"/>
              </a:lnSpc>
              <a:spcAft>
                <a:spcPts val="600"/>
              </a:spcAft>
              <a:buFont typeface="Arial" panose="020B0604020202020204" pitchFamily="34" charset="0"/>
              <a:buChar char="•"/>
            </a:pPr>
            <a:r>
              <a:rPr lang="en-US" dirty="0" err="1"/>
              <a:t>Nagenoeg</a:t>
            </a:r>
            <a:r>
              <a:rPr lang="en-US" dirty="0"/>
              <a:t> </a:t>
            </a:r>
            <a:r>
              <a:rPr lang="en-US" dirty="0" err="1"/>
              <a:t>gelijkblijvende</a:t>
            </a:r>
            <a:r>
              <a:rPr lang="en-US" dirty="0"/>
              <a:t> </a:t>
            </a:r>
            <a:r>
              <a:rPr lang="en-US" dirty="0" err="1"/>
              <a:t>kosten</a:t>
            </a:r>
            <a:r>
              <a:rPr lang="en-US" dirty="0"/>
              <a:t> in de top 3 </a:t>
            </a:r>
            <a:br>
              <a:rPr lang="en-US" dirty="0"/>
            </a:br>
            <a:r>
              <a:rPr lang="en-US" dirty="0"/>
              <a:t>(</a:t>
            </a:r>
            <a:r>
              <a:rPr lang="en-US" dirty="0" err="1"/>
              <a:t>zaalhuur</a:t>
            </a:r>
            <a:r>
              <a:rPr lang="en-US" dirty="0"/>
              <a:t>, </a:t>
            </a:r>
            <a:r>
              <a:rPr lang="en-US" dirty="0" err="1"/>
              <a:t>vrijwilligersvergoeding</a:t>
            </a:r>
            <a:r>
              <a:rPr lang="en-US" dirty="0"/>
              <a:t> </a:t>
            </a:r>
            <a:r>
              <a:rPr lang="en-US" dirty="0" err="1"/>
              <a:t>voor</a:t>
            </a:r>
            <a:r>
              <a:rPr lang="en-US" dirty="0"/>
              <a:t> trainers </a:t>
            </a:r>
            <a:r>
              <a:rPr lang="en-US" dirty="0" err="1"/>
              <a:t>en</a:t>
            </a:r>
            <a:r>
              <a:rPr lang="en-US" dirty="0"/>
              <a:t> de KNGU </a:t>
            </a:r>
            <a:r>
              <a:rPr lang="en-US" dirty="0" err="1"/>
              <a:t>bondscontributie</a:t>
            </a:r>
            <a:r>
              <a:rPr lang="en-US" dirty="0"/>
              <a:t>). </a:t>
            </a:r>
            <a:endParaRPr lang="en-US" dirty="0">
              <a:ea typeface="Calibri"/>
              <a:cs typeface="Calibri"/>
            </a:endParaRPr>
          </a:p>
          <a:p>
            <a:pPr marL="57150">
              <a:lnSpc>
                <a:spcPct val="90000"/>
              </a:lnSpc>
              <a:spcAft>
                <a:spcPts val="600"/>
              </a:spcAft>
            </a:pPr>
            <a:endParaRPr lang="en-US" dirty="0">
              <a:ea typeface="Calibri"/>
              <a:cs typeface="Calibri"/>
            </a:endParaRPr>
          </a:p>
        </p:txBody>
      </p:sp>
      <p:sp>
        <p:nvSpPr>
          <p:cNvPr id="6" name="Tekstvak 1">
            <a:extLst>
              <a:ext uri="{FF2B5EF4-FFF2-40B4-BE49-F238E27FC236}">
                <a16:creationId xmlns:a16="http://schemas.microsoft.com/office/drawing/2014/main" id="{55C21C6E-4D4D-9E0E-D215-682BFEBE1BB8}"/>
              </a:ext>
            </a:extLst>
          </p:cNvPr>
          <p:cNvSpPr txBox="1"/>
          <p:nvPr/>
        </p:nvSpPr>
        <p:spPr>
          <a:xfrm>
            <a:off x="3953637" y="3915506"/>
            <a:ext cx="8041059" cy="2092726"/>
          </a:xfrm>
          <a:prstGeom prst="rect">
            <a:avLst/>
          </a:prstGeom>
        </p:spPr>
        <p:txBody>
          <a:bodyPr vert="horz" lIns="91440" tIns="45720" rIns="91440" bIns="45720" rtlCol="0" anchor="t">
            <a:normAutofit/>
          </a:bodyPr>
          <a:lstStyle/>
          <a:p>
            <a:pPr marL="57150">
              <a:lnSpc>
                <a:spcPct val="90000"/>
              </a:lnSpc>
              <a:spcAft>
                <a:spcPts val="600"/>
              </a:spcAft>
            </a:pPr>
            <a:r>
              <a:rPr lang="en-US" b="1" err="1"/>
              <a:t>Advies</a:t>
            </a:r>
            <a:r>
              <a:rPr lang="en-US" b="1" dirty="0"/>
              <a:t> </a:t>
            </a:r>
            <a:r>
              <a:rPr lang="en-US" b="1" err="1"/>
              <a:t>kascontrole</a:t>
            </a:r>
            <a:r>
              <a:rPr lang="en-US" b="1" dirty="0"/>
              <a:t> </a:t>
            </a:r>
            <a:r>
              <a:rPr lang="en-US" b="1" err="1"/>
              <a:t>commissie</a:t>
            </a:r>
            <a:endParaRPr lang="en-US" b="1" err="1">
              <a:ea typeface="Calibri"/>
              <a:cs typeface="Calibri"/>
            </a:endParaRPr>
          </a:p>
          <a:p>
            <a:pPr marL="342900" indent="-285750">
              <a:lnSpc>
                <a:spcPct val="90000"/>
              </a:lnSpc>
              <a:spcAft>
                <a:spcPts val="600"/>
              </a:spcAft>
              <a:buFont typeface="Arial"/>
              <a:buChar char="•"/>
            </a:pPr>
            <a:r>
              <a:rPr lang="en-US" err="1">
                <a:ea typeface="Calibri"/>
                <a:cs typeface="Calibri"/>
              </a:rPr>
              <a:t>Akkoord</a:t>
            </a:r>
            <a:r>
              <a:rPr lang="en-US" dirty="0">
                <a:ea typeface="Calibri"/>
                <a:cs typeface="Calibri"/>
              </a:rPr>
              <a:t>!</a:t>
            </a:r>
          </a:p>
          <a:p>
            <a:pPr marL="342900" indent="-285750">
              <a:lnSpc>
                <a:spcPct val="90000"/>
              </a:lnSpc>
              <a:spcAft>
                <a:spcPts val="600"/>
              </a:spcAft>
              <a:buFont typeface="Arial"/>
              <a:buChar char="•"/>
            </a:pPr>
            <a:r>
              <a:rPr lang="en-US" dirty="0">
                <a:ea typeface="Calibri"/>
                <a:cs typeface="Calibri"/>
              </a:rPr>
              <a:t>Ivo </a:t>
            </a:r>
            <a:r>
              <a:rPr lang="en-US" dirty="0" err="1">
                <a:ea typeface="Calibri"/>
                <a:cs typeface="Calibri"/>
              </a:rPr>
              <a:t>Stokkermans</a:t>
            </a:r>
            <a:r>
              <a:rPr lang="en-US" dirty="0">
                <a:ea typeface="Calibri"/>
                <a:cs typeface="Calibri"/>
              </a:rPr>
              <a:t>, Steven Vervoort, Jos van Esch</a:t>
            </a:r>
          </a:p>
        </p:txBody>
      </p:sp>
    </p:spTree>
    <p:extLst>
      <p:ext uri="{BB962C8B-B14F-4D97-AF65-F5344CB8AC3E}">
        <p14:creationId xmlns:p14="http://schemas.microsoft.com/office/powerpoint/2010/main" val="259470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75" name="Rectangle 13366">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p:cNvSpPr txBox="1"/>
          <p:nvPr/>
        </p:nvSpPr>
        <p:spPr>
          <a:xfrm>
            <a:off x="630936" y="640823"/>
            <a:ext cx="3419856"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a:solidFill>
                  <a:schemeClr val="tx1"/>
                </a:solidFill>
                <a:latin typeface="+mj-lt"/>
                <a:ea typeface="+mj-ea"/>
                <a:cs typeface="+mj-cs"/>
              </a:rPr>
              <a:t>DÉCHARGE BESTUUR</a:t>
            </a:r>
          </a:p>
        </p:txBody>
      </p:sp>
      <p:sp>
        <p:nvSpPr>
          <p:cNvPr id="1337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sX0" fmla="*/ 0 w 18288"/>
              <a:gd name="csY0" fmla="*/ 0 h 5590381"/>
              <a:gd name="csX1" fmla="*/ 18288 w 18288"/>
              <a:gd name="csY1" fmla="*/ 0 h 5590381"/>
              <a:gd name="csX2" fmla="*/ 18288 w 18288"/>
              <a:gd name="csY2" fmla="*/ 754701 h 5590381"/>
              <a:gd name="csX3" fmla="*/ 18288 w 18288"/>
              <a:gd name="csY3" fmla="*/ 1565307 h 5590381"/>
              <a:gd name="csX4" fmla="*/ 18288 w 18288"/>
              <a:gd name="csY4" fmla="*/ 2152297 h 5590381"/>
              <a:gd name="csX5" fmla="*/ 18288 w 18288"/>
              <a:gd name="csY5" fmla="*/ 2906998 h 5590381"/>
              <a:gd name="csX6" fmla="*/ 18288 w 18288"/>
              <a:gd name="csY6" fmla="*/ 3549892 h 5590381"/>
              <a:gd name="csX7" fmla="*/ 18288 w 18288"/>
              <a:gd name="csY7" fmla="*/ 4080978 h 5590381"/>
              <a:gd name="csX8" fmla="*/ 18288 w 18288"/>
              <a:gd name="csY8" fmla="*/ 4835680 h 5590381"/>
              <a:gd name="csX9" fmla="*/ 18288 w 18288"/>
              <a:gd name="csY9" fmla="*/ 5590381 h 5590381"/>
              <a:gd name="csX10" fmla="*/ 0 w 18288"/>
              <a:gd name="csY10" fmla="*/ 5590381 h 5590381"/>
              <a:gd name="csX11" fmla="*/ 0 w 18288"/>
              <a:gd name="csY11" fmla="*/ 4835680 h 5590381"/>
              <a:gd name="csX12" fmla="*/ 0 w 18288"/>
              <a:gd name="csY12" fmla="*/ 4304593 h 5590381"/>
              <a:gd name="csX13" fmla="*/ 0 w 18288"/>
              <a:gd name="csY13" fmla="*/ 3773507 h 5590381"/>
              <a:gd name="csX14" fmla="*/ 0 w 18288"/>
              <a:gd name="csY14" fmla="*/ 3186517 h 5590381"/>
              <a:gd name="csX15" fmla="*/ 0 w 18288"/>
              <a:gd name="csY15" fmla="*/ 2487720 h 5590381"/>
              <a:gd name="csX16" fmla="*/ 0 w 18288"/>
              <a:gd name="csY16" fmla="*/ 1956633 h 5590381"/>
              <a:gd name="csX17" fmla="*/ 0 w 18288"/>
              <a:gd name="csY17" fmla="*/ 1425547 h 5590381"/>
              <a:gd name="csX18" fmla="*/ 0 w 18288"/>
              <a:gd name="csY18" fmla="*/ 614942 h 5590381"/>
              <a:gd name="csX19" fmla="*/ 0 w 18288"/>
              <a:gd name="csY19" fmla="*/ 0 h 5590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Decharge | Wet &amp; Recht | Wet &amp; Recht">
            <a:extLst>
              <a:ext uri="{FF2B5EF4-FFF2-40B4-BE49-F238E27FC236}">
                <a16:creationId xmlns:a16="http://schemas.microsoft.com/office/drawing/2014/main" id="{1E17BE43-1169-82A5-309D-A9F23E8C87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71"/>
          <a:stretch/>
        </p:blipFill>
        <p:spPr bwMode="auto">
          <a:xfrm>
            <a:off x="4654296" y="1476596"/>
            <a:ext cx="6894576" cy="222231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4654296" y="4798577"/>
            <a:ext cx="6894576" cy="1428487"/>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200" dirty="0"/>
              <a:t>ZIJN DE LEDEN VAN G.V. DOS AKKOORD MET HET GEVOERDE BELEID?</a:t>
            </a:r>
          </a:p>
          <a:p>
            <a:pPr marL="742950" lvl="1" indent="-228600">
              <a:lnSpc>
                <a:spcPct val="90000"/>
              </a:lnSpc>
              <a:spcAft>
                <a:spcPts val="600"/>
              </a:spcAft>
              <a:buFont typeface="Arial" panose="020B0604020202020204" pitchFamily="34" charset="0"/>
              <a:buChar char="•"/>
            </a:pPr>
            <a:r>
              <a:rPr lang="en-US" sz="2200" dirty="0"/>
              <a:t>Dit </a:t>
            </a:r>
            <a:r>
              <a:rPr lang="en-US" sz="2200" dirty="0" err="1"/>
              <a:t>jaarverslag</a:t>
            </a:r>
            <a:r>
              <a:rPr lang="en-US" sz="2200" dirty="0"/>
              <a:t> </a:t>
            </a:r>
            <a:r>
              <a:rPr lang="en-US" sz="2200" dirty="0" err="1"/>
              <a:t>dient</a:t>
            </a:r>
            <a:r>
              <a:rPr lang="en-US" sz="2200" dirty="0"/>
              <a:t> </a:t>
            </a:r>
            <a:r>
              <a:rPr lang="en-US" sz="2200" dirty="0" err="1"/>
              <a:t>als</a:t>
            </a:r>
            <a:r>
              <a:rPr lang="en-US" sz="2200" dirty="0"/>
              <a:t> </a:t>
            </a:r>
            <a:r>
              <a:rPr lang="en-US" sz="2200" dirty="0" err="1"/>
              <a:t>verantwoording</a:t>
            </a:r>
            <a:r>
              <a:rPr lang="en-US" sz="2200" dirty="0"/>
              <a:t> van het </a:t>
            </a:r>
            <a:r>
              <a:rPr lang="en-US" sz="2200" dirty="0" err="1"/>
              <a:t>verenigingsjaar</a:t>
            </a:r>
            <a:r>
              <a:rPr lang="en-US" sz="2200" dirty="0"/>
              <a:t> 2024/2025</a:t>
            </a:r>
            <a:endParaRPr lang="en-US" sz="2200" dirty="0">
              <a:ea typeface="Calibri"/>
              <a:cs typeface="Calibri"/>
            </a:endParaRPr>
          </a:p>
        </p:txBody>
      </p:sp>
    </p:spTree>
    <p:extLst>
      <p:ext uri="{BB962C8B-B14F-4D97-AF65-F5344CB8AC3E}">
        <p14:creationId xmlns:p14="http://schemas.microsoft.com/office/powerpoint/2010/main" val="220924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1DA1AD93-25D7-D504-E7C6-DA0259104910}"/>
              </a:ext>
            </a:extLst>
          </p:cNvPr>
          <p:cNvPicPr>
            <a:picLocks noChangeAspect="1"/>
          </p:cNvPicPr>
          <p:nvPr/>
        </p:nvPicPr>
        <p:blipFill rotWithShape="1">
          <a:blip r:embed="rId2"/>
          <a:srcRect r="6237"/>
          <a:stretch/>
        </p:blipFill>
        <p:spPr>
          <a:xfrm>
            <a:off x="1" y="10"/>
            <a:ext cx="8773885"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p:cNvSpPr txBox="1"/>
          <p:nvPr/>
        </p:nvSpPr>
        <p:spPr>
          <a:xfrm>
            <a:off x="6710329" y="-325738"/>
            <a:ext cx="5091314"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b="1" dirty="0">
                <a:ea typeface="+mj-ea"/>
                <a:cs typeface="+mj-cs"/>
              </a:rPr>
              <a:t>HET LOPENDE SEIZOEN</a:t>
            </a:r>
          </a:p>
          <a:p>
            <a:pPr>
              <a:lnSpc>
                <a:spcPct val="90000"/>
              </a:lnSpc>
              <a:spcBef>
                <a:spcPct val="0"/>
              </a:spcBef>
              <a:spcAft>
                <a:spcPts val="600"/>
              </a:spcAft>
            </a:pPr>
            <a:r>
              <a:rPr lang="nl-NL" sz="2000" dirty="0">
                <a:ea typeface="+mj-ea"/>
                <a:cs typeface="+mj-cs"/>
              </a:rPr>
              <a:t>DE UITDAGINGEN VAN ONZE VERENIGING</a:t>
            </a:r>
          </a:p>
          <a:p>
            <a:pPr>
              <a:lnSpc>
                <a:spcPct val="90000"/>
              </a:lnSpc>
              <a:spcBef>
                <a:spcPct val="0"/>
              </a:spcBef>
              <a:spcAft>
                <a:spcPts val="600"/>
              </a:spcAft>
            </a:pPr>
            <a:endParaRPr lang="en-US" sz="2000" b="1" dirty="0">
              <a:ea typeface="+mj-ea"/>
              <a:cs typeface="+mj-cs"/>
            </a:endParaRPr>
          </a:p>
        </p:txBody>
      </p:sp>
      <p:sp>
        <p:nvSpPr>
          <p:cNvPr id="9" name="Tekstvak 8">
            <a:extLst>
              <a:ext uri="{FF2B5EF4-FFF2-40B4-BE49-F238E27FC236}">
                <a16:creationId xmlns:a16="http://schemas.microsoft.com/office/drawing/2014/main" id="{D0EB15C0-364C-C074-B42D-BDD13EFDEBEB}"/>
              </a:ext>
            </a:extLst>
          </p:cNvPr>
          <p:cNvSpPr txBox="1"/>
          <p:nvPr/>
        </p:nvSpPr>
        <p:spPr>
          <a:xfrm>
            <a:off x="6285094" y="775536"/>
            <a:ext cx="5983106" cy="3742762"/>
          </a:xfrm>
          <a:prstGeom prst="rect">
            <a:avLst/>
          </a:prstGeom>
        </p:spPr>
        <p:txBody>
          <a:bodyPr vert="horz" lIns="91440" tIns="45720" rIns="91440" bIns="45720" rtlCol="0" anchor="t">
            <a:noAutofit/>
          </a:bodyPr>
          <a:lstStyle/>
          <a:p>
            <a:pPr lvl="1"/>
            <a:r>
              <a:rPr lang="nl-NL" sz="1400" u="sng" dirty="0">
                <a:cs typeface="Arial" panose="020B0604020202020204" pitchFamily="34" charset="0"/>
              </a:rPr>
              <a:t>Blijvende aandacht voor de inzet van vrijwilligers</a:t>
            </a:r>
            <a:endParaRPr lang="nl-NL" sz="1400" dirty="0">
              <a:cs typeface="Arial" panose="020B0604020202020204" pitchFamily="34" charset="0"/>
            </a:endParaRPr>
          </a:p>
          <a:p>
            <a:pPr marL="742950" lvl="1" indent="-285750">
              <a:buFont typeface="Arial" panose="020B0604020202020204" pitchFamily="34" charset="0"/>
              <a:buChar char="•"/>
            </a:pPr>
            <a:r>
              <a:rPr lang="nl-NL" sz="1400" dirty="0">
                <a:cs typeface="Arial"/>
              </a:rPr>
              <a:t>Uitbreiding van het aantal hoofdtrainers, assistent-trainers en hulpleiding is nodig. Dit geldt specifiek voor enkele turnlessen, maar ook om richting de toekomst het groeiend aantal leden een plek te bieden;.</a:t>
            </a:r>
            <a:endParaRPr lang="nl-NL" sz="1400" dirty="0">
              <a:ea typeface="Calibri"/>
              <a:cs typeface="Arial" panose="020B0604020202020204" pitchFamily="34" charset="0"/>
            </a:endParaRPr>
          </a:p>
          <a:p>
            <a:pPr marL="742950" lvl="1" indent="-285750">
              <a:buFont typeface="Arial" panose="020B0604020202020204" pitchFamily="34" charset="0"/>
              <a:buChar char="•"/>
            </a:pPr>
            <a:r>
              <a:rPr lang="nl-NL" sz="1400" dirty="0">
                <a:cs typeface="Arial" panose="020B0604020202020204" pitchFamily="34" charset="0"/>
              </a:rPr>
              <a:t>G.V. DOS bestaat door de inzet van vrijwilligers. In het verleden, nu maar ook in de toekomst.</a:t>
            </a:r>
          </a:p>
          <a:p>
            <a:pPr marL="742950" lvl="1" indent="-285750">
              <a:buFont typeface="Arial" panose="020B0604020202020204" pitchFamily="34" charset="0"/>
              <a:buChar char="•"/>
            </a:pPr>
            <a:endParaRPr lang="nl-NL" sz="1400" dirty="0">
              <a:cs typeface="Arial" panose="020B0604020202020204" pitchFamily="34" charset="0"/>
            </a:endParaRPr>
          </a:p>
          <a:p>
            <a:pPr lvl="1"/>
            <a:r>
              <a:rPr lang="nl-NL" sz="1400" dirty="0">
                <a:cs typeface="Arial"/>
                <a:sym typeface="Wingdings" panose="05000000000000000000" pitchFamily="2" charset="2"/>
              </a:rPr>
              <a:t> Assistent-trainer of hulpleiding (1-2 uur per week).</a:t>
            </a:r>
            <a:br>
              <a:rPr lang="nl-NL" sz="1400" dirty="0">
                <a:cs typeface="Arial" panose="020B0604020202020204" pitchFamily="34" charset="0"/>
              </a:rPr>
            </a:br>
            <a:r>
              <a:rPr lang="nl-NL" sz="1400" dirty="0">
                <a:cs typeface="Arial"/>
                <a:sym typeface="Wingdings" panose="05000000000000000000" pitchFamily="2" charset="2"/>
              </a:rPr>
              <a:t> Activiteiten Commissie (op jaarbasis +- 40 uur met piekmomenten).</a:t>
            </a:r>
            <a:br>
              <a:rPr lang="nl-NL" sz="1400" dirty="0">
                <a:cs typeface="Arial" panose="020B0604020202020204" pitchFamily="34" charset="0"/>
              </a:rPr>
            </a:br>
            <a:r>
              <a:rPr lang="nl-NL" sz="1400" dirty="0">
                <a:cs typeface="Arial"/>
                <a:sym typeface="Wingdings" panose="05000000000000000000" pitchFamily="2" charset="2"/>
              </a:rPr>
              <a:t> Ontwikkelen sponsorplan en sponsorcommissie (NNB).</a:t>
            </a:r>
            <a:br>
              <a:rPr lang="nl-NL" sz="1400" dirty="0">
                <a:cs typeface="Arial" panose="020B0604020202020204" pitchFamily="34" charset="0"/>
              </a:rPr>
            </a:br>
            <a:endParaRPr lang="nl-NL" sz="1400" dirty="0">
              <a:ea typeface="Calibri"/>
              <a:cs typeface="Arial" panose="020B0604020202020204" pitchFamily="34" charset="0"/>
            </a:endParaRPr>
          </a:p>
        </p:txBody>
      </p:sp>
    </p:spTree>
    <p:extLst>
      <p:ext uri="{BB962C8B-B14F-4D97-AF65-F5344CB8AC3E}">
        <p14:creationId xmlns:p14="http://schemas.microsoft.com/office/powerpoint/2010/main" val="249017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E78A4998-8B0C-03A0-B052-FEDAC19B947D}"/>
              </a:ext>
            </a:extLst>
          </p:cNvPr>
          <p:cNvSpPr txBox="1"/>
          <p:nvPr/>
        </p:nvSpPr>
        <p:spPr>
          <a:xfrm>
            <a:off x="801099" y="1396289"/>
            <a:ext cx="4764814" cy="1325563"/>
          </a:xfrm>
          <a:prstGeom prst="rect">
            <a:avLst/>
          </a:prstGeom>
        </p:spPr>
        <p:txBody>
          <a:bodyPr vert="horz" lIns="91440" tIns="45720" rIns="91440" bIns="45720" rtlCol="0" anchor="ctr" anchorCtr="0">
            <a:normAutofit/>
          </a:bodyPr>
          <a:lstStyle/>
          <a:p>
            <a:pPr marL="0" marR="0" lvl="0" indent="0" fontAlgn="auto">
              <a:lnSpc>
                <a:spcPct val="90000"/>
              </a:lnSpc>
              <a:spcBef>
                <a:spcPct val="0"/>
              </a:spcBef>
              <a:spcAft>
                <a:spcPts val="600"/>
              </a:spcAft>
              <a:buClrTx/>
              <a:buSzTx/>
              <a:tabLst/>
              <a:defRPr/>
            </a:pPr>
            <a:r>
              <a:rPr lang="en-US" sz="2000" b="1" dirty="0">
                <a:ea typeface="+mj-ea"/>
                <a:cs typeface="+mj-cs"/>
              </a:rPr>
              <a:t>ONZE JUBILARISSEN (SEIZOEN 2025-2026)</a:t>
            </a:r>
            <a:br>
              <a:rPr lang="en-US" sz="2000" b="1" dirty="0">
                <a:ea typeface="+mj-ea"/>
                <a:cs typeface="+mj-cs"/>
              </a:rPr>
            </a:br>
            <a:endParaRPr kumimoji="0" lang="en-US" sz="2000" b="1" i="0" u="none" strike="noStrike" kern="1200" cap="none" spc="0" normalizeH="0" baseline="0" noProof="0" dirty="0">
              <a:ln>
                <a:noFill/>
              </a:ln>
              <a:solidFill>
                <a:schemeClr val="tx1"/>
              </a:solidFill>
              <a:effectLst/>
              <a:uLnTx/>
              <a:uFillTx/>
              <a:ea typeface="+mj-ea"/>
              <a:cs typeface="+mj-cs"/>
            </a:endParaRPr>
          </a:p>
        </p:txBody>
      </p:sp>
      <p:sp>
        <p:nvSpPr>
          <p:cNvPr id="18" name="Freeform: Shape 17">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0EFD0F8F-0C6F-B0EF-7D10-28020DC18778}"/>
              </a:ext>
            </a:extLst>
          </p:cNvPr>
          <p:cNvPicPr>
            <a:picLocks noChangeAspect="1"/>
          </p:cNvPicPr>
          <p:nvPr/>
        </p:nvPicPr>
        <p:blipFill rotWithShape="1">
          <a:blip r:embed="rId3"/>
          <a:srcRect t="12656" b="17247"/>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0" name="Freeform: Shape 19">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a:extLst>
              <a:ext uri="{FF2B5EF4-FFF2-40B4-BE49-F238E27FC236}">
                <a16:creationId xmlns:a16="http://schemas.microsoft.com/office/drawing/2014/main" id="{084E2908-881A-FADD-475A-F91A601C5E3A}"/>
              </a:ext>
            </a:extLst>
          </p:cNvPr>
          <p:cNvPicPr>
            <a:picLocks noChangeAspect="1"/>
          </p:cNvPicPr>
          <p:nvPr/>
        </p:nvPicPr>
        <p:blipFill rotWithShape="1">
          <a:blip r:embed="rId4"/>
          <a:srcRect l="4199" r="6375" b="-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14" name="Tekstvak 13">
            <a:extLst>
              <a:ext uri="{FF2B5EF4-FFF2-40B4-BE49-F238E27FC236}">
                <a16:creationId xmlns:a16="http://schemas.microsoft.com/office/drawing/2014/main" id="{F405B150-FE99-8B5A-A007-1E2BBD6E76B0}"/>
              </a:ext>
            </a:extLst>
          </p:cNvPr>
          <p:cNvSpPr txBox="1"/>
          <p:nvPr/>
        </p:nvSpPr>
        <p:spPr>
          <a:xfrm>
            <a:off x="417671" y="2059070"/>
            <a:ext cx="5806084" cy="2449466"/>
          </a:xfrm>
          <a:prstGeom prst="rect">
            <a:avLst/>
          </a:prstGeom>
        </p:spPr>
        <p:txBody>
          <a:bodyPr vert="horz" lIns="0" tIns="45720" rIns="91440" bIns="45720" rtlCol="0" anchor="t">
            <a:noAutofit/>
          </a:bodyPr>
          <a:lstStyle/>
          <a:p>
            <a:pPr marL="514350" lvl="1">
              <a:lnSpc>
                <a:spcPct val="90000"/>
              </a:lnSpc>
              <a:spcAft>
                <a:spcPts val="600"/>
              </a:spcAft>
            </a:pPr>
            <a:r>
              <a:rPr lang="nl-NL" sz="1400" u="sng" dirty="0"/>
              <a:t>Trainers en vrijwilligers</a:t>
            </a:r>
            <a:br>
              <a:rPr lang="nl-NL" sz="1400" u="sng" dirty="0">
                <a:ea typeface="Calibri"/>
                <a:cs typeface="Calibri"/>
              </a:rPr>
            </a:br>
            <a:r>
              <a:rPr lang="nl-NL" sz="1400" dirty="0">
                <a:ea typeface="Calibri"/>
                <a:cs typeface="Calibri"/>
              </a:rPr>
              <a:t>Veerle van Zandbeek | 1 september 2025 | 10 jaar lid</a:t>
            </a:r>
            <a:br>
              <a:rPr lang="nl-NL" sz="1400" dirty="0">
                <a:ea typeface="Calibri"/>
                <a:cs typeface="Calibri"/>
              </a:rPr>
            </a:br>
            <a:r>
              <a:rPr lang="nl-NL" sz="1400" dirty="0">
                <a:ea typeface="Calibri"/>
                <a:cs typeface="Calibri"/>
              </a:rPr>
              <a:t>Amy van den Hooff | 30 september 2025 | 10 jaar lid</a:t>
            </a:r>
            <a:br>
              <a:rPr lang="nl-NL" sz="1400" dirty="0">
                <a:ea typeface="Calibri"/>
                <a:cs typeface="Calibri"/>
              </a:rPr>
            </a:br>
            <a:r>
              <a:rPr lang="nl-NL" sz="1400" dirty="0">
                <a:ea typeface="Calibri"/>
                <a:cs typeface="Calibri"/>
              </a:rPr>
              <a:t>Yfke </a:t>
            </a:r>
            <a:r>
              <a:rPr lang="nl-NL" sz="1400" dirty="0" err="1">
                <a:ea typeface="Calibri"/>
                <a:cs typeface="Calibri"/>
              </a:rPr>
              <a:t>Henst</a:t>
            </a:r>
            <a:r>
              <a:rPr lang="nl-NL" sz="1400" dirty="0">
                <a:ea typeface="Calibri"/>
                <a:cs typeface="Calibri"/>
              </a:rPr>
              <a:t> | 13 oktober 2025 | 10 jaar lid</a:t>
            </a:r>
            <a:br>
              <a:rPr lang="nl-NL" sz="1400" u="sng" dirty="0">
                <a:ea typeface="Calibri"/>
                <a:cs typeface="Calibri"/>
              </a:rPr>
            </a:br>
            <a:br>
              <a:rPr lang="nl-NL" sz="1400" u="sng" dirty="0">
                <a:ea typeface="Calibri"/>
                <a:cs typeface="Calibri"/>
              </a:rPr>
            </a:br>
            <a:r>
              <a:rPr lang="nl-NL" sz="1400" b="1" dirty="0">
                <a:ea typeface="Calibri"/>
                <a:cs typeface="Calibri"/>
              </a:rPr>
              <a:t>Paul Verhoeven | 12 juli 2025 | 12,5 jaar lid</a:t>
            </a:r>
            <a:br>
              <a:rPr lang="nl-NL" sz="1400" b="1" dirty="0">
                <a:ea typeface="Calibri"/>
                <a:cs typeface="Calibri"/>
              </a:rPr>
            </a:br>
            <a:r>
              <a:rPr lang="nl-NL" sz="1400" b="1" dirty="0">
                <a:ea typeface="Calibri"/>
                <a:cs typeface="Calibri"/>
              </a:rPr>
              <a:t>Elke van Velthoven | 13 februari 2026 | 12,5 jaar lid</a:t>
            </a:r>
            <a:br>
              <a:rPr lang="nl-NL" sz="1400" b="1" dirty="0">
                <a:ea typeface="Calibri"/>
                <a:cs typeface="Calibri"/>
              </a:rPr>
            </a:br>
            <a:r>
              <a:rPr lang="nl-NL" sz="1400" b="1" dirty="0">
                <a:ea typeface="Calibri"/>
                <a:cs typeface="Calibri"/>
              </a:rPr>
              <a:t>Joy Adams | 1 maart 2026 | 12,5 jaar lid</a:t>
            </a:r>
            <a:br>
              <a:rPr lang="nl-NL" sz="1400" b="1" dirty="0">
                <a:ea typeface="Calibri"/>
                <a:cs typeface="Calibri"/>
              </a:rPr>
            </a:br>
            <a:br>
              <a:rPr lang="nl-NL" sz="1400" b="1" dirty="0">
                <a:ea typeface="Calibri"/>
                <a:cs typeface="Calibri"/>
              </a:rPr>
            </a:br>
            <a:r>
              <a:rPr lang="nl-NL" sz="1400" dirty="0">
                <a:ea typeface="Calibri"/>
                <a:cs typeface="Calibri"/>
              </a:rPr>
              <a:t>Guusje Jespers | 23 september 2025 | 15 jaar lid</a:t>
            </a:r>
            <a:br>
              <a:rPr lang="nl-NL" sz="1400" dirty="0">
                <a:ea typeface="Calibri"/>
                <a:cs typeface="Calibri"/>
              </a:rPr>
            </a:br>
            <a:br>
              <a:rPr lang="nl-NL" sz="1400" dirty="0">
                <a:ea typeface="Calibri"/>
                <a:cs typeface="Calibri"/>
              </a:rPr>
            </a:br>
            <a:r>
              <a:rPr lang="nl-NL" sz="1400" dirty="0">
                <a:ea typeface="Calibri"/>
                <a:cs typeface="Calibri"/>
              </a:rPr>
              <a:t>Tony Schaardenburg | 7 september 2025 | 20 jaar lid</a:t>
            </a:r>
            <a:br>
              <a:rPr lang="nl-NL" sz="1400" dirty="0">
                <a:ea typeface="Calibri"/>
                <a:cs typeface="Calibri"/>
              </a:rPr>
            </a:br>
            <a:br>
              <a:rPr lang="nl-NL" sz="1400" dirty="0">
                <a:ea typeface="Calibri"/>
                <a:cs typeface="Calibri"/>
              </a:rPr>
            </a:br>
            <a:r>
              <a:rPr lang="nl-NL" sz="1400" dirty="0">
                <a:ea typeface="Calibri"/>
                <a:cs typeface="Calibri"/>
              </a:rPr>
              <a:t>Juliet Brokken | 1 augustus 2025 | 30 jaar lid</a:t>
            </a:r>
            <a:br>
              <a:rPr lang="nl-NL" sz="1400" dirty="0">
                <a:ea typeface="Calibri"/>
                <a:cs typeface="Calibri"/>
              </a:rPr>
            </a:br>
            <a:r>
              <a:rPr lang="nl-NL" sz="1400" dirty="0">
                <a:ea typeface="Calibri"/>
                <a:cs typeface="Calibri"/>
              </a:rPr>
              <a:t>Marianne </a:t>
            </a:r>
            <a:r>
              <a:rPr lang="nl-NL" sz="1400" dirty="0" err="1">
                <a:ea typeface="Calibri"/>
                <a:cs typeface="Calibri"/>
              </a:rPr>
              <a:t>Stasse</a:t>
            </a:r>
            <a:r>
              <a:rPr lang="nl-NL" sz="1400" dirty="0">
                <a:ea typeface="Calibri"/>
                <a:cs typeface="Calibri"/>
              </a:rPr>
              <a:t>-Wolthuis | 30 september 2025 | 30 jaar lid</a:t>
            </a:r>
            <a:br>
              <a:rPr lang="nl-NL" sz="1400" dirty="0">
                <a:ea typeface="Calibri"/>
                <a:cs typeface="Calibri"/>
              </a:rPr>
            </a:br>
            <a:br>
              <a:rPr lang="nl-NL" sz="1400" dirty="0">
                <a:ea typeface="Calibri"/>
                <a:cs typeface="Calibri"/>
              </a:rPr>
            </a:br>
            <a:r>
              <a:rPr lang="nl-NL" sz="1400" dirty="0">
                <a:ea typeface="Calibri"/>
                <a:cs typeface="Calibri"/>
              </a:rPr>
              <a:t>Helga van Beerendonk | 1 december 2025 | 45 jaar lid</a:t>
            </a:r>
            <a:br>
              <a:rPr lang="nl-NL" sz="1400" dirty="0">
                <a:ea typeface="Calibri"/>
                <a:cs typeface="Calibri"/>
              </a:rPr>
            </a:br>
            <a:br>
              <a:rPr lang="en-US" sz="1400" dirty="0"/>
            </a:br>
            <a:endParaRPr lang="nl-NL" sz="1400" dirty="0"/>
          </a:p>
          <a:p>
            <a:pPr marL="514350" lvl="1">
              <a:lnSpc>
                <a:spcPct val="90000"/>
              </a:lnSpc>
              <a:spcAft>
                <a:spcPts val="600"/>
              </a:spcAft>
            </a:pPr>
            <a:endParaRPr lang="nl-NL" sz="1400" dirty="0"/>
          </a:p>
          <a:p>
            <a:pPr marL="514350" lvl="1">
              <a:lnSpc>
                <a:spcPct val="90000"/>
              </a:lnSpc>
              <a:spcAft>
                <a:spcPts val="600"/>
              </a:spcAft>
            </a:pPr>
            <a:br>
              <a:rPr lang="nl-NL" sz="1400" dirty="0"/>
            </a:br>
            <a:r>
              <a:rPr lang="nl-NL" sz="1400" dirty="0"/>
              <a:t>		</a:t>
            </a:r>
            <a:br>
              <a:rPr lang="en-US" sz="1400" u="sng" dirty="0"/>
            </a:br>
            <a:br>
              <a:rPr lang="en-US" sz="1400" dirty="0"/>
            </a:br>
            <a:endParaRPr lang="en-US" sz="1400" u="sng" dirty="0"/>
          </a:p>
        </p:txBody>
      </p:sp>
    </p:spTree>
    <p:extLst>
      <p:ext uri="{BB962C8B-B14F-4D97-AF65-F5344CB8AC3E}">
        <p14:creationId xmlns:p14="http://schemas.microsoft.com/office/powerpoint/2010/main" val="34871893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ZIJN ER NOG VRAGEN TIPS EN OPMERKINGEN - Keep Calm and Posters Generator,  Maker For Free - KeepCalmAndPosters.com">
            <a:extLst>
              <a:ext uri="{FF2B5EF4-FFF2-40B4-BE49-F238E27FC236}">
                <a16:creationId xmlns:a16="http://schemas.microsoft.com/office/drawing/2014/main" id="{93B77C33-2571-8666-334B-D14BC0F37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83" r="-2" b="29934"/>
          <a:stretch/>
        </p:blipFill>
        <p:spPr bwMode="auto">
          <a:xfrm>
            <a:off x="6866487" y="2817029"/>
            <a:ext cx="5325520" cy="4040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for a sports bar&#10;&#10;AI-generated content may be incorrect.">
            <a:extLst>
              <a:ext uri="{FF2B5EF4-FFF2-40B4-BE49-F238E27FC236}">
                <a16:creationId xmlns:a16="http://schemas.microsoft.com/office/drawing/2014/main" id="{A0F9FCFA-1265-7656-FCFB-7DF0A84B689A}"/>
              </a:ext>
            </a:extLst>
          </p:cNvPr>
          <p:cNvPicPr>
            <a:picLocks noChangeAspect="1"/>
          </p:cNvPicPr>
          <p:nvPr/>
        </p:nvPicPr>
        <p:blipFill>
          <a:blip r:embed="rId3"/>
          <a:stretch>
            <a:fillRect/>
          </a:stretch>
        </p:blipFill>
        <p:spPr>
          <a:xfrm>
            <a:off x="0" y="0"/>
            <a:ext cx="6867525" cy="6858000"/>
          </a:xfrm>
          <a:prstGeom prst="rect">
            <a:avLst/>
          </a:prstGeom>
        </p:spPr>
      </p:pic>
      <p:pic>
        <p:nvPicPr>
          <p:cNvPr id="4" name="Picture 3" descr="Nieuwjaarsreceptie op de planning? Dit zijn de regels rond de ‘bruine ...">
            <a:extLst>
              <a:ext uri="{FF2B5EF4-FFF2-40B4-BE49-F238E27FC236}">
                <a16:creationId xmlns:a16="http://schemas.microsoft.com/office/drawing/2014/main" id="{3A7D91BA-7552-19B0-C674-23EF4F23346D}"/>
              </a:ext>
            </a:extLst>
          </p:cNvPr>
          <p:cNvPicPr>
            <a:picLocks noChangeAspect="1"/>
          </p:cNvPicPr>
          <p:nvPr/>
        </p:nvPicPr>
        <p:blipFill>
          <a:blip r:embed="rId4"/>
          <a:stretch>
            <a:fillRect/>
          </a:stretch>
        </p:blipFill>
        <p:spPr>
          <a:xfrm>
            <a:off x="6867525" y="3810"/>
            <a:ext cx="5324475" cy="2802255"/>
          </a:xfrm>
          <a:prstGeom prst="rect">
            <a:avLst/>
          </a:prstGeom>
        </p:spPr>
      </p:pic>
    </p:spTree>
    <p:extLst>
      <p:ext uri="{BB962C8B-B14F-4D97-AF65-F5344CB8AC3E}">
        <p14:creationId xmlns:p14="http://schemas.microsoft.com/office/powerpoint/2010/main" val="53624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AA1C8F29-E581-C8EF-4EBB-257854E66FB1}"/>
              </a:ext>
            </a:extLst>
          </p:cNvPr>
          <p:cNvSpPr txBox="1"/>
          <p:nvPr/>
        </p:nvSpPr>
        <p:spPr>
          <a:xfrm>
            <a:off x="475417" y="1885950"/>
            <a:ext cx="4686300" cy="3708708"/>
          </a:xfrm>
          <a:prstGeom prst="rect">
            <a:avLst/>
          </a:prstGeom>
          <a:noFill/>
        </p:spPr>
        <p:txBody>
          <a:bodyPr wrap="square" rtlCol="0">
            <a:spAutoFit/>
          </a:bodyPr>
          <a:lstStyle/>
          <a:p>
            <a:pPr marL="57150">
              <a:lnSpc>
                <a:spcPct val="90000"/>
              </a:lnSpc>
              <a:spcAft>
                <a:spcPts val="600"/>
              </a:spcAft>
            </a:pPr>
            <a:r>
              <a:rPr lang="nl-NL" sz="2000" b="1" dirty="0"/>
              <a:t>Onderwerpen</a:t>
            </a:r>
          </a:p>
          <a:p>
            <a:pPr marL="57150">
              <a:lnSpc>
                <a:spcPct val="90000"/>
              </a:lnSpc>
              <a:spcAft>
                <a:spcPts val="600"/>
              </a:spcAft>
            </a:pPr>
            <a:br>
              <a:rPr lang="nl-NL" sz="2000" b="1" dirty="0"/>
            </a:br>
            <a:endParaRPr lang="nl-NL" sz="2000" b="1" dirty="0"/>
          </a:p>
          <a:p>
            <a:pPr marL="285750" indent="-228600">
              <a:lnSpc>
                <a:spcPct val="90000"/>
              </a:lnSpc>
              <a:spcAft>
                <a:spcPts val="600"/>
              </a:spcAft>
              <a:buFont typeface="Arial" panose="020B0604020202020204" pitchFamily="34" charset="0"/>
              <a:buChar char="•"/>
            </a:pPr>
            <a:r>
              <a:rPr lang="en-US" sz="1400" dirty="0"/>
              <a:t>OPENING</a:t>
            </a:r>
          </a:p>
          <a:p>
            <a:pPr marL="285750" indent="-228600">
              <a:lnSpc>
                <a:spcPct val="90000"/>
              </a:lnSpc>
              <a:spcAft>
                <a:spcPts val="600"/>
              </a:spcAft>
              <a:buFont typeface="Arial" panose="020B0604020202020204" pitchFamily="34" charset="0"/>
              <a:buChar char="•"/>
            </a:pPr>
            <a:r>
              <a:rPr lang="en-US" sz="1400" dirty="0"/>
              <a:t>HET JAARVERSLAG</a:t>
            </a:r>
          </a:p>
          <a:p>
            <a:pPr marL="742950" lvl="1" indent="-228600">
              <a:lnSpc>
                <a:spcPct val="90000"/>
              </a:lnSpc>
              <a:spcAft>
                <a:spcPts val="600"/>
              </a:spcAft>
              <a:buFont typeface="Arial" panose="020B0604020202020204" pitchFamily="34" charset="0"/>
              <a:buChar char="•"/>
            </a:pPr>
            <a:r>
              <a:rPr lang="en-US" sz="1400" dirty="0" err="1"/>
              <a:t>Bestuur</a:t>
            </a:r>
            <a:r>
              <a:rPr lang="en-US" sz="1400" dirty="0"/>
              <a:t> </a:t>
            </a:r>
          </a:p>
          <a:p>
            <a:pPr marL="742950" lvl="1" indent="-228600">
              <a:lnSpc>
                <a:spcPct val="90000"/>
              </a:lnSpc>
              <a:spcAft>
                <a:spcPts val="600"/>
              </a:spcAft>
              <a:buFont typeface="Arial" panose="020B0604020202020204" pitchFamily="34" charset="0"/>
              <a:buChar char="•"/>
            </a:pPr>
            <a:r>
              <a:rPr lang="en-US" sz="1400" dirty="0" err="1"/>
              <a:t>Commissies</a:t>
            </a:r>
            <a:endParaRPr lang="en-US" sz="1400" dirty="0"/>
          </a:p>
          <a:p>
            <a:pPr marL="742950" lvl="1" indent="-228600">
              <a:lnSpc>
                <a:spcPct val="90000"/>
              </a:lnSpc>
              <a:spcAft>
                <a:spcPts val="600"/>
              </a:spcAft>
              <a:buFont typeface="Arial" panose="020B0604020202020204" pitchFamily="34" charset="0"/>
              <a:buChar char="•"/>
            </a:pPr>
            <a:r>
              <a:rPr lang="en-US" sz="1400" dirty="0" err="1"/>
              <a:t>Belangrijke</a:t>
            </a:r>
            <a:r>
              <a:rPr lang="en-US" sz="1400" dirty="0"/>
              <a:t> </a:t>
            </a:r>
            <a:r>
              <a:rPr lang="en-US" sz="1400" dirty="0" err="1"/>
              <a:t>thema’s</a:t>
            </a:r>
            <a:endParaRPr lang="en-US" sz="1400" dirty="0"/>
          </a:p>
          <a:p>
            <a:pPr marL="514350" lvl="1">
              <a:lnSpc>
                <a:spcPct val="90000"/>
              </a:lnSpc>
              <a:spcAft>
                <a:spcPts val="600"/>
              </a:spcAft>
            </a:pPr>
            <a:endParaRPr lang="en-US" sz="1400" dirty="0"/>
          </a:p>
          <a:p>
            <a:pPr marL="285750" indent="-228600">
              <a:lnSpc>
                <a:spcPct val="90000"/>
              </a:lnSpc>
              <a:spcAft>
                <a:spcPts val="600"/>
              </a:spcAft>
              <a:buFont typeface="Arial" panose="020B0604020202020204" pitchFamily="34" charset="0"/>
              <a:buChar char="•"/>
            </a:pPr>
            <a:r>
              <a:rPr lang="en-US" sz="1400" dirty="0"/>
              <a:t>DE FINANCIEN</a:t>
            </a:r>
          </a:p>
          <a:p>
            <a:pPr marL="285750" indent="-228600">
              <a:lnSpc>
                <a:spcPct val="90000"/>
              </a:lnSpc>
              <a:spcAft>
                <a:spcPts val="600"/>
              </a:spcAft>
              <a:buFont typeface="Arial" panose="020B0604020202020204" pitchFamily="34" charset="0"/>
              <a:buChar char="•"/>
            </a:pPr>
            <a:r>
              <a:rPr lang="en-US" sz="1400" dirty="0"/>
              <a:t>DÉCHARGE BESTUUR</a:t>
            </a:r>
          </a:p>
          <a:p>
            <a:pPr marL="285750" indent="-228600">
              <a:lnSpc>
                <a:spcPct val="90000"/>
              </a:lnSpc>
              <a:spcAft>
                <a:spcPts val="600"/>
              </a:spcAft>
              <a:buFont typeface="Arial" panose="020B0604020202020204" pitchFamily="34" charset="0"/>
              <a:buChar char="•"/>
            </a:pPr>
            <a:r>
              <a:rPr lang="en-US" sz="1400" dirty="0"/>
              <a:t>HET LOPENDE SEIZOEN</a:t>
            </a:r>
          </a:p>
          <a:p>
            <a:pPr marL="285750" indent="-228600">
              <a:lnSpc>
                <a:spcPct val="90000"/>
              </a:lnSpc>
              <a:spcAft>
                <a:spcPts val="600"/>
              </a:spcAft>
              <a:buFont typeface="Arial" panose="020B0604020202020204" pitchFamily="34" charset="0"/>
              <a:buChar char="•"/>
            </a:pPr>
            <a:r>
              <a:rPr lang="en-US" sz="1400" dirty="0"/>
              <a:t>ONZE JUBILARISSEN</a:t>
            </a:r>
          </a:p>
        </p:txBody>
      </p:sp>
      <p:pic>
        <p:nvPicPr>
          <p:cNvPr id="3" name="Picture 2" descr="Marleen Swaans Fotografie-clubkampioenschappen 2014-176">
            <a:extLst>
              <a:ext uri="{FF2B5EF4-FFF2-40B4-BE49-F238E27FC236}">
                <a16:creationId xmlns:a16="http://schemas.microsoft.com/office/drawing/2014/main" id="{DB30F8F6-438B-D238-29D4-AE36228B7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134" y="1885950"/>
            <a:ext cx="4752975" cy="3171825"/>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3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kstvak 4"/>
          <p:cNvSpPr txBox="1"/>
          <p:nvPr/>
        </p:nvSpPr>
        <p:spPr>
          <a:xfrm>
            <a:off x="4184905" y="3853144"/>
            <a:ext cx="3822189" cy="374276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1400" dirty="0"/>
          </a:p>
        </p:txBody>
      </p:sp>
      <p:sp>
        <p:nvSpPr>
          <p:cNvPr id="2" name="Tekstvak 1">
            <a:extLst>
              <a:ext uri="{FF2B5EF4-FFF2-40B4-BE49-F238E27FC236}">
                <a16:creationId xmlns:a16="http://schemas.microsoft.com/office/drawing/2014/main" id="{E7744215-B911-E186-DB36-27376D13DF77}"/>
              </a:ext>
            </a:extLst>
          </p:cNvPr>
          <p:cNvSpPr txBox="1"/>
          <p:nvPr/>
        </p:nvSpPr>
        <p:spPr>
          <a:xfrm>
            <a:off x="475417" y="1885950"/>
            <a:ext cx="6087308" cy="1452705"/>
          </a:xfrm>
          <a:prstGeom prst="rect">
            <a:avLst/>
          </a:prstGeom>
          <a:noFill/>
        </p:spPr>
        <p:txBody>
          <a:bodyPr wrap="square" rtlCol="0">
            <a:spAutoFit/>
          </a:bodyPr>
          <a:lstStyle/>
          <a:p>
            <a:pPr marL="57150">
              <a:lnSpc>
                <a:spcPct val="90000"/>
              </a:lnSpc>
              <a:spcAft>
                <a:spcPts val="600"/>
              </a:spcAft>
            </a:pPr>
            <a:r>
              <a:rPr lang="nl-NL" sz="2000" b="1" dirty="0"/>
              <a:t>Opening</a:t>
            </a:r>
          </a:p>
          <a:p>
            <a:pPr marL="342900" indent="-285750">
              <a:lnSpc>
                <a:spcPct val="90000"/>
              </a:lnSpc>
              <a:spcAft>
                <a:spcPts val="600"/>
              </a:spcAft>
              <a:buFont typeface="Arial" panose="020B0604020202020204" pitchFamily="34" charset="0"/>
              <a:buChar char="•"/>
            </a:pPr>
            <a:r>
              <a:rPr lang="en-US" sz="1400" dirty="0"/>
              <a:t>Welkom!</a:t>
            </a:r>
          </a:p>
          <a:p>
            <a:pPr marL="342900" indent="-285750">
              <a:lnSpc>
                <a:spcPct val="90000"/>
              </a:lnSpc>
              <a:spcAft>
                <a:spcPts val="600"/>
              </a:spcAft>
              <a:buFont typeface="Arial" panose="020B0604020202020204" pitchFamily="34" charset="0"/>
              <a:buChar char="•"/>
            </a:pPr>
            <a:r>
              <a:rPr lang="en-US" sz="1400" dirty="0"/>
              <a:t>Het </a:t>
            </a:r>
            <a:r>
              <a:rPr lang="en-US" sz="1400" dirty="0" err="1"/>
              <a:t>belang</a:t>
            </a:r>
            <a:r>
              <a:rPr lang="en-US" sz="1400" dirty="0"/>
              <a:t> van </a:t>
            </a:r>
            <a:r>
              <a:rPr lang="en-US" sz="1400" dirty="0" err="1"/>
              <a:t>vrijwilligers</a:t>
            </a:r>
            <a:r>
              <a:rPr lang="en-US" sz="1400" dirty="0"/>
              <a:t>.</a:t>
            </a:r>
          </a:p>
          <a:p>
            <a:pPr marL="342900" indent="-285750">
              <a:lnSpc>
                <a:spcPct val="90000"/>
              </a:lnSpc>
              <a:spcAft>
                <a:spcPts val="600"/>
              </a:spcAft>
              <a:buFont typeface="Arial" panose="020B0604020202020204" pitchFamily="34" charset="0"/>
              <a:buChar char="•"/>
            </a:pPr>
            <a:r>
              <a:rPr lang="en-US" sz="1400" dirty="0"/>
              <a:t>Een </a:t>
            </a:r>
            <a:r>
              <a:rPr lang="en-US" sz="1400" dirty="0" err="1"/>
              <a:t>veilig</a:t>
            </a:r>
            <a:r>
              <a:rPr lang="en-US" sz="1400" dirty="0"/>
              <a:t> </a:t>
            </a:r>
            <a:r>
              <a:rPr lang="en-US" sz="1400" dirty="0" err="1"/>
              <a:t>sportklimaat</a:t>
            </a:r>
            <a:r>
              <a:rPr lang="en-US" sz="1400" dirty="0"/>
              <a:t>.</a:t>
            </a:r>
          </a:p>
          <a:p>
            <a:pPr marL="342900" indent="-285750">
              <a:lnSpc>
                <a:spcPct val="90000"/>
              </a:lnSpc>
              <a:spcAft>
                <a:spcPts val="600"/>
              </a:spcAft>
              <a:buFont typeface="Arial" panose="020B0604020202020204" pitchFamily="34" charset="0"/>
              <a:buChar char="•"/>
            </a:pPr>
            <a:r>
              <a:rPr lang="en-US" sz="1400" dirty="0"/>
              <a:t>Het </a:t>
            </a:r>
            <a:r>
              <a:rPr lang="en-US" sz="1400" dirty="0" err="1"/>
              <a:t>bestuur</a:t>
            </a:r>
            <a:r>
              <a:rPr lang="en-US" sz="1400" dirty="0"/>
              <a:t> </a:t>
            </a:r>
            <a:r>
              <a:rPr lang="en-US" sz="1400" dirty="0" err="1"/>
              <a:t>als</a:t>
            </a:r>
            <a:r>
              <a:rPr lang="en-US" sz="1400" dirty="0"/>
              <a:t> </a:t>
            </a:r>
            <a:r>
              <a:rPr lang="en-US" sz="1400" dirty="0" err="1"/>
              <a:t>onderdeel</a:t>
            </a:r>
            <a:r>
              <a:rPr lang="en-US" sz="1400" dirty="0"/>
              <a:t> van de </a:t>
            </a:r>
            <a:r>
              <a:rPr lang="en-US" sz="1400" dirty="0" err="1"/>
              <a:t>vereniging</a:t>
            </a:r>
            <a:r>
              <a:rPr lang="en-US" sz="1400" dirty="0"/>
              <a:t>.</a:t>
            </a:r>
          </a:p>
        </p:txBody>
      </p:sp>
      <p:pic>
        <p:nvPicPr>
          <p:cNvPr id="3074" name="Picture 2" descr="Marleen Swaans Fotografie-clubkampioenschappen 2014-227">
            <a:extLst>
              <a:ext uri="{FF2B5EF4-FFF2-40B4-BE49-F238E27FC236}">
                <a16:creationId xmlns:a16="http://schemas.microsoft.com/office/drawing/2014/main" id="{ED813FDA-6D75-89A7-4C40-B09067B84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691" y="1843087"/>
            <a:ext cx="4752975" cy="3171825"/>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1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a:extLst>
              <a:ext uri="{FF2B5EF4-FFF2-40B4-BE49-F238E27FC236}">
                <a16:creationId xmlns:a16="http://schemas.microsoft.com/office/drawing/2014/main" id="{AC2D6F64-9C5E-A418-D717-40C00C49A310}"/>
              </a:ext>
            </a:extLst>
          </p:cNvPr>
          <p:cNvSpPr txBox="1"/>
          <p:nvPr/>
        </p:nvSpPr>
        <p:spPr>
          <a:xfrm>
            <a:off x="4341009" y="270210"/>
            <a:ext cx="7770126" cy="5893100"/>
          </a:xfrm>
          <a:prstGeom prst="rect">
            <a:avLst/>
          </a:prstGeom>
        </p:spPr>
        <p:txBody>
          <a:bodyPr vert="horz" lIns="91440" tIns="45720" rIns="91440" bIns="45720" rtlCol="0" anchor="t" anchorCtr="0">
            <a:noAutofit/>
          </a:bodyPr>
          <a:lstStyle/>
          <a:p>
            <a:r>
              <a:rPr lang="nl-NL" sz="2000" b="1" dirty="0">
                <a:cs typeface="Arial"/>
              </a:rPr>
              <a:t>Jaarverslag bestuur 2024 / 2025</a:t>
            </a:r>
            <a:br>
              <a:rPr lang="nl-NL" sz="2000" b="1" dirty="0">
                <a:cs typeface="Arial" panose="020B0604020202020204" pitchFamily="34" charset="0"/>
              </a:rPr>
            </a:br>
            <a:r>
              <a:rPr lang="nl-NL" sz="1400" dirty="0">
                <a:latin typeface="Calibri"/>
                <a:ea typeface="Calibri Light"/>
                <a:cs typeface="Arial"/>
              </a:rPr>
              <a:t>voorzitter: 			Steven Vervoort</a:t>
            </a:r>
          </a:p>
          <a:p>
            <a:pPr>
              <a:lnSpc>
                <a:spcPct val="150000"/>
              </a:lnSpc>
            </a:pPr>
            <a:r>
              <a:rPr lang="nl-NL" sz="1400" dirty="0">
                <a:latin typeface="Calibri"/>
                <a:ea typeface="Calibri Light"/>
                <a:cs typeface="Arial"/>
              </a:rPr>
              <a:t>secretaris: 			Henriëtte Reinders</a:t>
            </a:r>
          </a:p>
          <a:p>
            <a:pPr>
              <a:lnSpc>
                <a:spcPct val="150000"/>
              </a:lnSpc>
            </a:pPr>
            <a:r>
              <a:rPr lang="nl-NL" sz="1400" dirty="0">
                <a:latin typeface="Calibri"/>
                <a:ea typeface="Calibri Light"/>
                <a:cs typeface="Arial"/>
              </a:rPr>
              <a:t>penningmeester: 		</a:t>
            </a:r>
            <a:r>
              <a:rPr lang="nl-NL" sz="1400" b="1" dirty="0">
                <a:solidFill>
                  <a:schemeClr val="accent6"/>
                </a:solidFill>
                <a:latin typeface="Calibri"/>
                <a:ea typeface="Calibri Light"/>
                <a:cs typeface="Arial"/>
              </a:rPr>
              <a:t>Jos van Esch</a:t>
            </a:r>
            <a:r>
              <a:rPr lang="nl-NL" sz="1400" dirty="0">
                <a:latin typeface="Calibri"/>
                <a:ea typeface="Calibri Light"/>
                <a:cs typeface="Arial"/>
              </a:rPr>
              <a:t> (eerder was dit Steven Vervoort a.i.)</a:t>
            </a:r>
          </a:p>
          <a:p>
            <a:pPr>
              <a:lnSpc>
                <a:spcPct val="150000"/>
              </a:lnSpc>
            </a:pPr>
            <a:r>
              <a:rPr lang="nl-NL" sz="1400" dirty="0">
                <a:latin typeface="Calibri"/>
                <a:ea typeface="Calibri Light"/>
                <a:cs typeface="Arial"/>
              </a:rPr>
              <a:t>bestuurslid materialen:		</a:t>
            </a:r>
            <a:r>
              <a:rPr lang="nl-NL" sz="1400" b="1" dirty="0">
                <a:solidFill>
                  <a:schemeClr val="accent6"/>
                </a:solidFill>
                <a:latin typeface="Calibri"/>
                <a:ea typeface="Calibri Light"/>
                <a:cs typeface="Arial"/>
              </a:rPr>
              <a:t>Arjan </a:t>
            </a:r>
            <a:r>
              <a:rPr lang="nl-NL" sz="1400" b="1" err="1">
                <a:solidFill>
                  <a:schemeClr val="accent6"/>
                </a:solidFill>
                <a:latin typeface="Calibri"/>
                <a:ea typeface="Calibri Light"/>
                <a:cs typeface="Arial"/>
              </a:rPr>
              <a:t>Saly</a:t>
            </a:r>
            <a:r>
              <a:rPr lang="nl-NL" sz="1400" dirty="0">
                <a:latin typeface="Calibri"/>
                <a:ea typeface="Calibri Light"/>
                <a:cs typeface="Arial"/>
              </a:rPr>
              <a:t> (eerder was dit Elke van Velthoven)</a:t>
            </a:r>
          </a:p>
          <a:p>
            <a:pPr>
              <a:lnSpc>
                <a:spcPct val="150000"/>
              </a:lnSpc>
            </a:pPr>
            <a:r>
              <a:rPr lang="nl-NL" sz="1400" dirty="0">
                <a:latin typeface="Calibri"/>
                <a:ea typeface="Calibri Light"/>
                <a:cs typeface="Arial"/>
              </a:rPr>
              <a:t>bestuurslid communicatie:	</a:t>
            </a:r>
            <a:r>
              <a:rPr lang="nl-NL" sz="1400" b="1" dirty="0">
                <a:solidFill>
                  <a:schemeClr val="accent6"/>
                </a:solidFill>
                <a:latin typeface="Calibri"/>
                <a:ea typeface="Calibri Light"/>
                <a:cs typeface="Arial"/>
              </a:rPr>
              <a:t>Karen van de Ven</a:t>
            </a:r>
            <a:br>
              <a:rPr lang="nl-NL" sz="1400" dirty="0">
                <a:latin typeface="Calibri"/>
                <a:cs typeface="Arial" panose="020B0604020202020204" pitchFamily="34" charset="0"/>
              </a:rPr>
            </a:br>
            <a:r>
              <a:rPr lang="nl-NL" sz="1400" dirty="0">
                <a:latin typeface="Calibri"/>
                <a:ea typeface="Calibri Light"/>
                <a:cs typeface="Arial"/>
              </a:rPr>
              <a:t>bestuurslid algemeen:		</a:t>
            </a:r>
            <a:r>
              <a:rPr lang="nl-NL" sz="1400" b="1" dirty="0">
                <a:solidFill>
                  <a:schemeClr val="accent6"/>
                </a:solidFill>
                <a:latin typeface="Calibri"/>
                <a:ea typeface="Calibri Light"/>
                <a:cs typeface="Arial"/>
              </a:rPr>
              <a:t>Saskia van der Kallen</a:t>
            </a:r>
            <a:br>
              <a:rPr lang="nl-NL" sz="1400" b="1" dirty="0">
                <a:latin typeface="Calibri"/>
                <a:cs typeface="Arial" panose="020B0604020202020204" pitchFamily="34" charset="0"/>
              </a:rPr>
            </a:br>
            <a:r>
              <a:rPr lang="nl-NL" sz="1400" dirty="0">
                <a:latin typeface="Calibri"/>
                <a:ea typeface="Calibri Light"/>
                <a:cs typeface="Arial"/>
              </a:rPr>
              <a:t>bestuurslid algemeen:		Raymond van Tilburg</a:t>
            </a:r>
            <a:br>
              <a:rPr lang="nl-NL" sz="1400" dirty="0">
                <a:latin typeface="Calibri"/>
                <a:cs typeface="Arial" panose="020B0604020202020204" pitchFamily="34" charset="0"/>
              </a:rPr>
            </a:br>
            <a:r>
              <a:rPr lang="nl-NL" sz="1400" dirty="0">
                <a:latin typeface="Calibri"/>
                <a:ea typeface="Calibri Light"/>
                <a:cs typeface="Arial"/>
              </a:rPr>
              <a:t>bestuurslid algemeen (TC):	Juliet Brokken</a:t>
            </a:r>
            <a:br>
              <a:rPr lang="nl-NL" sz="1400" dirty="0">
                <a:latin typeface="Calibri"/>
                <a:cs typeface="Arial" panose="020B0604020202020204" pitchFamily="34" charset="0"/>
              </a:rPr>
            </a:br>
            <a:r>
              <a:rPr lang="nl-NL" sz="1400" dirty="0">
                <a:latin typeface="Calibri"/>
                <a:ea typeface="Calibri Light"/>
                <a:cs typeface="Arial"/>
              </a:rPr>
              <a:t>bestuurslid algemeen:		Ralf Adams</a:t>
            </a:r>
          </a:p>
          <a:p>
            <a:pPr>
              <a:lnSpc>
                <a:spcPct val="150000"/>
              </a:lnSpc>
            </a:pPr>
            <a:br>
              <a:rPr lang="nl-NL" sz="1400" b="1" dirty="0">
                <a:latin typeface="Calibri"/>
                <a:cs typeface="Arial" panose="020B0604020202020204" pitchFamily="34" charset="0"/>
              </a:rPr>
            </a:br>
            <a:r>
              <a:rPr lang="nl-NL" sz="1400" b="1" dirty="0">
                <a:latin typeface="Calibri"/>
                <a:ea typeface="Calibri Light"/>
                <a:cs typeface="Arial"/>
              </a:rPr>
              <a:t>Toelichting</a:t>
            </a:r>
          </a:p>
          <a:p>
            <a:pPr>
              <a:lnSpc>
                <a:spcPct val="150000"/>
              </a:lnSpc>
            </a:pPr>
            <a:r>
              <a:rPr kumimoji="0" lang="nl-NL" sz="1400" b="0" i="0" u="sng" strike="noStrike" cap="none" spc="0" normalizeH="0" baseline="0" noProof="0" dirty="0">
                <a:ln>
                  <a:noFill/>
                </a:ln>
                <a:effectLst/>
                <a:uLnTx/>
                <a:uFillTx/>
                <a:latin typeface="Calibri"/>
                <a:ea typeface="Calibri Light"/>
                <a:cs typeface="Calibri Light"/>
              </a:rPr>
              <a:t>Nieuwe bestuursleden</a:t>
            </a:r>
            <a:endParaRPr lang="nl-NL" sz="1400" b="0" i="0" u="sng" strike="noStrike" cap="none" spc="0" normalizeH="0" baseline="0" noProof="0" dirty="0">
              <a:ln>
                <a:noFill/>
              </a:ln>
              <a:effectLst/>
              <a:uLnTx/>
              <a:uFillTx/>
              <a:latin typeface="Calibri"/>
              <a:ea typeface="Calibri Light"/>
              <a:cs typeface="Calibri Light"/>
            </a:endParaRPr>
          </a:p>
          <a:p>
            <a:pPr>
              <a:lnSpc>
                <a:spcPct val="150000"/>
              </a:lnSpc>
            </a:pPr>
            <a:r>
              <a:rPr lang="nl-NL" sz="1400" dirty="0">
                <a:latin typeface="Calibri"/>
                <a:ea typeface="Calibri Light"/>
                <a:cs typeface="Calibri Light"/>
              </a:rPr>
              <a:t>Begin kalenderjaar 2025 zijn er verschillende nieuwe bestuursleden begonnen. Met Jos van Esch is er een nieuwe penningmeester gestart. Daarnaast zijn Karen, Arjan en Saskia toegetreden als bestuursleden. </a:t>
            </a:r>
          </a:p>
          <a:p>
            <a:pPr>
              <a:lnSpc>
                <a:spcPct val="150000"/>
              </a:lnSpc>
            </a:pPr>
            <a:r>
              <a:rPr lang="nl-NL" sz="1400" u="sng" dirty="0">
                <a:latin typeface="Calibri"/>
                <a:ea typeface="Calibri Light"/>
                <a:cs typeface="Calibri Light"/>
              </a:rPr>
              <a:t>Vertrek bestuursleden</a:t>
            </a:r>
            <a:br>
              <a:rPr lang="nl-NL" sz="1400" u="sng" dirty="0">
                <a:latin typeface="Calibri"/>
              </a:rPr>
            </a:br>
            <a:r>
              <a:rPr kumimoji="0" lang="nl-NL" sz="1400" b="0" i="0" u="none" strike="noStrike" cap="none" spc="0" normalizeH="0" baseline="0" noProof="0" dirty="0">
                <a:ln>
                  <a:noFill/>
                </a:ln>
                <a:effectLst/>
                <a:uLnTx/>
                <a:uFillTx/>
                <a:latin typeface="Calibri"/>
                <a:ea typeface="Calibri Light"/>
                <a:cs typeface="Calibri Light"/>
              </a:rPr>
              <a:t>Elke van Velthoven heeft aan het einde van het seizoen 2024 / 2025 haar taken als bestuurslid neer</a:t>
            </a:r>
            <a:r>
              <a:rPr lang="nl-NL" sz="1400" dirty="0">
                <a:latin typeface="Calibri"/>
                <a:ea typeface="Calibri Light"/>
                <a:cs typeface="Calibri Light"/>
              </a:rPr>
              <a:t>gelegd. Elke blijft als trainer en turnster meer dan betrokken bij de vereniging</a:t>
            </a:r>
            <a:r>
              <a:rPr kumimoji="0" lang="nl-NL" sz="1400" b="0" i="0" u="none" strike="noStrike" cap="none" spc="0" normalizeH="0" baseline="0" noProof="0" dirty="0">
                <a:ln>
                  <a:noFill/>
                </a:ln>
                <a:effectLst/>
                <a:uLnTx/>
                <a:uFillTx/>
                <a:latin typeface="Calibri"/>
                <a:ea typeface="Calibri Light"/>
                <a:cs typeface="Calibri Light"/>
              </a:rPr>
              <a:t>.</a:t>
            </a:r>
            <a:r>
              <a:rPr lang="nl-NL" sz="1400" dirty="0">
                <a:latin typeface="Calibri"/>
                <a:ea typeface="Calibri Light"/>
                <a:cs typeface="Calibri Light"/>
              </a:rPr>
              <a:t> </a:t>
            </a:r>
            <a:r>
              <a:rPr kumimoji="0" lang="nl-NL" sz="1400" b="0" i="0" u="none" strike="noStrike" cap="none" spc="0" normalizeH="0" baseline="0" noProof="0" dirty="0">
                <a:ln>
                  <a:noFill/>
                </a:ln>
                <a:effectLst/>
                <a:uLnTx/>
                <a:uFillTx/>
                <a:latin typeface="Calibri"/>
                <a:ea typeface="Calibri Light"/>
                <a:cs typeface="Calibri Light"/>
              </a:rPr>
              <a:t>Steven Vervoort legt na de ALV in december 2025 zijn taken als voorzitter en bestuurslid neer.</a:t>
            </a:r>
            <a:endParaRPr lang="nl-NL" sz="1400" b="0" i="0" u="none" strike="noStrike" cap="none" spc="0" normalizeH="0" baseline="0" noProof="0" dirty="0">
              <a:ln>
                <a:noFill/>
              </a:ln>
              <a:effectLst/>
              <a:uLnTx/>
              <a:uFillTx/>
              <a:latin typeface="Calibri"/>
              <a:ea typeface="Calibri Light"/>
              <a:cs typeface="Calibri Light"/>
            </a:endParaRPr>
          </a:p>
        </p:txBody>
      </p:sp>
      <p:sp>
        <p:nvSpPr>
          <p:cNvPr id="6" name="Tekstvak 5">
            <a:extLst>
              <a:ext uri="{FF2B5EF4-FFF2-40B4-BE49-F238E27FC236}">
                <a16:creationId xmlns:a16="http://schemas.microsoft.com/office/drawing/2014/main" id="{62FB82A2-1695-96CE-4CAA-9274E0BC4BC9}"/>
              </a:ext>
            </a:extLst>
          </p:cNvPr>
          <p:cNvSpPr txBox="1"/>
          <p:nvPr/>
        </p:nvSpPr>
        <p:spPr>
          <a:xfrm>
            <a:off x="5295826" y="4495466"/>
            <a:ext cx="6405766" cy="2220294"/>
          </a:xfrm>
          <a:prstGeom prst="rect">
            <a:avLst/>
          </a:prstGeom>
        </p:spPr>
        <p:txBody>
          <a:bodyPr vert="horz" lIns="91440" tIns="45720" rIns="91440" bIns="45720" rtlCol="0" anchor="t" anchorCtr="0">
            <a:normAutofit/>
          </a:bodyPr>
          <a:lstStyle/>
          <a:p>
            <a:pPr marL="57150" marR="0" lvl="0" fontAlgn="auto">
              <a:lnSpc>
                <a:spcPct val="90000"/>
              </a:lnSpc>
              <a:spcBef>
                <a:spcPts val="0"/>
              </a:spcBef>
              <a:spcAft>
                <a:spcPts val="600"/>
              </a:spcAft>
              <a:buClrTx/>
              <a:buSzTx/>
              <a:tabLst/>
              <a:defRPr/>
            </a:pPr>
            <a:endParaRPr kumimoji="0" lang="en-US" sz="1100" b="0" i="0" u="none" strike="noStrike" cap="none" spc="0" normalizeH="0" baseline="0" noProof="0" dirty="0">
              <a:ln>
                <a:noFill/>
              </a:ln>
              <a:effectLst/>
              <a:uLnTx/>
              <a:uFillTx/>
            </a:endParaRPr>
          </a:p>
        </p:txBody>
      </p:sp>
      <p:pic>
        <p:nvPicPr>
          <p:cNvPr id="2050" name="Picture 2">
            <a:extLst>
              <a:ext uri="{FF2B5EF4-FFF2-40B4-BE49-F238E27FC236}">
                <a16:creationId xmlns:a16="http://schemas.microsoft.com/office/drawing/2014/main" id="{EFBC3F6D-7A86-E473-71DB-B99B86EA3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449" b="20395"/>
          <a:stretch/>
        </p:blipFill>
        <p:spPr bwMode="auto">
          <a:xfrm>
            <a:off x="293914" y="3504673"/>
            <a:ext cx="3811567" cy="2294875"/>
          </a:xfrm>
          <a:prstGeom prst="rect">
            <a:avLst/>
          </a:prstGeom>
          <a:noFill/>
          <a:effectLst>
            <a:glow rad="50800">
              <a:schemeClr val="accent1">
                <a:alpha val="40000"/>
              </a:schemeClr>
            </a:glow>
            <a:softEdge rad="63500"/>
          </a:effectLst>
          <a:extLst>
            <a:ext uri="{909E8E84-426E-40DD-AFC4-6F175D3DCCD1}">
              <a14:hiddenFill xmlns:a14="http://schemas.microsoft.com/office/drawing/2010/main">
                <a:solidFill>
                  <a:srgbClr val="FFFFFF"/>
                </a:solidFill>
              </a14:hiddenFill>
            </a:ext>
          </a:extLst>
        </p:spPr>
      </p:pic>
      <p:pic>
        <p:nvPicPr>
          <p:cNvPr id="3" name="Afbeelding 2" descr="Afbeelding met tekst, illustratie&#10;&#10;Automatisch gegenereerde beschrijving">
            <a:extLst>
              <a:ext uri="{FF2B5EF4-FFF2-40B4-BE49-F238E27FC236}">
                <a16:creationId xmlns:a16="http://schemas.microsoft.com/office/drawing/2014/main" id="{4B402372-8D62-96F4-7030-C7CB3D5A1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83" y="892477"/>
            <a:ext cx="2707954" cy="1553744"/>
          </a:xfrm>
          <a:prstGeom prst="rect">
            <a:avLst/>
          </a:prstGeom>
        </p:spPr>
      </p:pic>
    </p:spTree>
    <p:extLst>
      <p:ext uri="{BB962C8B-B14F-4D97-AF65-F5344CB8AC3E}">
        <p14:creationId xmlns:p14="http://schemas.microsoft.com/office/powerpoint/2010/main" val="47524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AE8DA2-82B2-9BD5-604C-BE004B2F144C}"/>
            </a:ext>
          </a:extLst>
        </p:cNvPr>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F75718EF-0D23-2C89-088A-D91035D8C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 ">
            <a:extLst>
              <a:ext uri="{FF2B5EF4-FFF2-40B4-BE49-F238E27FC236}">
                <a16:creationId xmlns:a16="http://schemas.microsoft.com/office/drawing/2014/main" id="{6BC94BB8-FEDD-8A36-BD72-2D0C28E14173}"/>
              </a:ext>
            </a:extLst>
          </p:cNvPr>
          <p:cNvPicPr>
            <a:picLocks noChangeAspect="1" noChangeArrowheads="1"/>
          </p:cNvPicPr>
          <p:nvPr/>
        </p:nvPicPr>
        <p:blipFill rotWithShape="1">
          <a:blip r:embed="rId2">
            <a:alphaModFix amt="22000"/>
            <a:extLst>
              <a:ext uri="{28A0092B-C50C-407E-A947-70E740481C1C}">
                <a14:useLocalDpi xmlns:a14="http://schemas.microsoft.com/office/drawing/2010/main" val="0"/>
              </a:ext>
            </a:extLst>
          </a:blip>
          <a:srcRect t="35585" b="17074"/>
          <a:stretch/>
        </p:blipFill>
        <p:spPr bwMode="auto">
          <a:xfrm>
            <a:off x="1" y="10"/>
            <a:ext cx="1218895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6" name="Rectangle 5135">
            <a:extLst>
              <a:ext uri="{FF2B5EF4-FFF2-40B4-BE49-F238E27FC236}">
                <a16:creationId xmlns:a16="http://schemas.microsoft.com/office/drawing/2014/main" id="{8EF787C5-AEBB-4C79-4C1F-D2131425A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vak 2">
            <a:extLst>
              <a:ext uri="{FF2B5EF4-FFF2-40B4-BE49-F238E27FC236}">
                <a16:creationId xmlns:a16="http://schemas.microsoft.com/office/drawing/2014/main" id="{6283F30E-89D8-7F7C-74C6-2C0A6B59EE14}"/>
              </a:ext>
            </a:extLst>
          </p:cNvPr>
          <p:cNvSpPr txBox="1"/>
          <p:nvPr/>
        </p:nvSpPr>
        <p:spPr>
          <a:xfrm>
            <a:off x="136325" y="244639"/>
            <a:ext cx="5771180" cy="5893100"/>
          </a:xfrm>
          <a:prstGeom prst="rect">
            <a:avLst/>
          </a:prstGeom>
        </p:spPr>
        <p:txBody>
          <a:bodyPr vert="horz" lIns="91440" tIns="45720" rIns="91440" bIns="45720" rtlCol="0" anchor="t" anchorCtr="0">
            <a:noAutofit/>
          </a:bodyPr>
          <a:lstStyle/>
          <a:p>
            <a:r>
              <a:rPr lang="nl-NL" sz="2000" b="1" dirty="0">
                <a:cs typeface="Arial"/>
              </a:rPr>
              <a:t>Jaarverslag Trainers Commissie 2024 / 2025 | 1/3</a:t>
            </a:r>
            <a:br>
              <a:rPr lang="nl-NL" sz="2000" b="1" dirty="0">
                <a:cs typeface="Arial" panose="020B0604020202020204" pitchFamily="34" charset="0"/>
              </a:rPr>
            </a:br>
            <a:br>
              <a:rPr lang="nl-NL" sz="1400" b="1" dirty="0">
                <a:cs typeface="Arial" panose="020B0604020202020204" pitchFamily="34" charset="0"/>
              </a:rPr>
            </a:br>
            <a:r>
              <a:rPr lang="nl-NL" sz="1400" b="1" dirty="0">
                <a:solidFill>
                  <a:srgbClr val="000000"/>
                </a:solidFill>
              </a:rPr>
              <a:t>Recreatief turnen</a:t>
            </a:r>
            <a:br>
              <a:rPr lang="nl-NL" sz="1400" b="1" dirty="0">
                <a:solidFill>
                  <a:srgbClr val="000000"/>
                </a:solidFill>
              </a:rPr>
            </a:br>
            <a:r>
              <a:rPr lang="nl-NL" sz="1200" u="sng" dirty="0">
                <a:solidFill>
                  <a:srgbClr val="000000"/>
                </a:solidFill>
              </a:rPr>
              <a:t>Dinsdagse les van 18:00-19:00 uur, 2024/2025</a:t>
            </a:r>
            <a:endParaRPr lang="nl-NL" sz="1200" u="sng" dirty="0">
              <a:solidFill>
                <a:srgbClr val="000000"/>
              </a:solidFill>
              <a:ea typeface="Calibri"/>
              <a:cs typeface="Calibri"/>
            </a:endParaRPr>
          </a:p>
          <a:p>
            <a:r>
              <a:rPr lang="nl-NL" sz="1200" dirty="0">
                <a:solidFill>
                  <a:srgbClr val="000000"/>
                </a:solidFill>
              </a:rPr>
              <a:t>Dit is het eerste volle jaar dat deze les draait. Het is een combinatie van selectie en </a:t>
            </a:r>
            <a:r>
              <a:rPr lang="nl-NL" sz="1200" err="1">
                <a:solidFill>
                  <a:srgbClr val="000000"/>
                </a:solidFill>
              </a:rPr>
              <a:t>pre-selectie</a:t>
            </a:r>
            <a:r>
              <a:rPr lang="nl-NL" sz="1200" dirty="0">
                <a:solidFill>
                  <a:srgbClr val="000000"/>
                </a:solidFill>
              </a:rPr>
              <a:t> meiden van (ongeveer) 7 tot 12 jaar. Het is een leuke, gemotiveerde groep die graag wil leren. Het was dit seizoen een combinatie van </a:t>
            </a:r>
            <a:r>
              <a:rPr lang="nl-NL" sz="1200" err="1">
                <a:solidFill>
                  <a:srgbClr val="000000"/>
                </a:solidFill>
              </a:rPr>
              <a:t>kleurenturnen</a:t>
            </a:r>
            <a:r>
              <a:rPr lang="nl-NL" sz="1200" dirty="0">
                <a:solidFill>
                  <a:srgbClr val="000000"/>
                </a:solidFill>
              </a:rPr>
              <a:t> en oefenen voor de wedstrijden. De meiden die (nog) geen wedstrijden doen, maken zo al wel kennis met vloeroefeningen op muziek doordat ze dit in de les zien en horen. Een heel groot deel van de </a:t>
            </a:r>
            <a:r>
              <a:rPr lang="nl-NL" sz="1200" err="1">
                <a:solidFill>
                  <a:srgbClr val="000000"/>
                </a:solidFill>
              </a:rPr>
              <a:t>pre-selectie</a:t>
            </a:r>
            <a:r>
              <a:rPr lang="nl-NL" sz="1200" dirty="0">
                <a:solidFill>
                  <a:srgbClr val="000000"/>
                </a:solidFill>
              </a:rPr>
              <a:t> is gedurende het seizoen doorgestroomd naar de selectie.</a:t>
            </a:r>
            <a:endParaRPr lang="en-US" sz="1200" dirty="0">
              <a:solidFill>
                <a:srgbClr val="000000"/>
              </a:solidFill>
            </a:endParaRPr>
          </a:p>
          <a:p>
            <a:br>
              <a:rPr lang="nl-NL" sz="1400" b="1" dirty="0">
                <a:solidFill>
                  <a:srgbClr val="000000"/>
                </a:solidFill>
              </a:rPr>
            </a:br>
            <a:r>
              <a:rPr lang="nl-NL" sz="1400" b="1" dirty="0">
                <a:solidFill>
                  <a:srgbClr val="000000"/>
                </a:solidFill>
              </a:rPr>
              <a:t>Selectie turnen</a:t>
            </a:r>
            <a:br>
              <a:rPr lang="nl-NL" sz="1100" b="0" i="0" u="sng" dirty="0">
                <a:effectLst/>
                <a:ea typeface="Calibri"/>
                <a:cs typeface="Calibri"/>
              </a:rPr>
            </a:br>
            <a:r>
              <a:rPr lang="nl-NL" sz="1200" dirty="0">
                <a:solidFill>
                  <a:srgbClr val="000000"/>
                </a:solidFill>
                <a:ea typeface="Calibri"/>
                <a:cs typeface="Calibri"/>
              </a:rPr>
              <a:t>Afgelopen seizoen deden de selectie turnsters van DOS mee in 3 verschillende niveaus. </a:t>
            </a:r>
            <a:br>
              <a:rPr lang="nl-NL" sz="1200" dirty="0">
                <a:solidFill>
                  <a:srgbClr val="000000"/>
                </a:solidFill>
                <a:ea typeface="Calibri"/>
                <a:cs typeface="Calibri"/>
              </a:rPr>
            </a:br>
            <a:br>
              <a:rPr lang="nl-NL" sz="1200" dirty="0">
                <a:ea typeface="Calibri"/>
                <a:cs typeface="Calibri"/>
              </a:rPr>
            </a:br>
            <a:r>
              <a:rPr lang="nl-NL" sz="1200" i="1" dirty="0">
                <a:solidFill>
                  <a:srgbClr val="000000"/>
                </a:solidFill>
                <a:ea typeface="Calibri"/>
                <a:cs typeface="Calibri"/>
              </a:rPr>
              <a:t>Niveau 5. Supplement G en supplement D</a:t>
            </a:r>
            <a:endParaRPr lang="nl-NL" sz="1100" i="1" u="sng">
              <a:solidFill>
                <a:srgbClr val="000000"/>
              </a:solidFill>
              <a:ea typeface="Calibri"/>
              <a:cs typeface="Calibri"/>
            </a:endParaRPr>
          </a:p>
          <a:p>
            <a:r>
              <a:rPr lang="nl-NL" sz="1200" dirty="0">
                <a:solidFill>
                  <a:srgbClr val="000000"/>
                </a:solidFill>
                <a:ea typeface="Calibri"/>
                <a:cs typeface="Calibri"/>
              </a:rPr>
              <a:t>In niveau 5 deden 2 teams mee. Voor bijna alle turnsters op dit niveau was het de eerste keer. Het 1e team behaalde 2x een 2e plaats. Het 2e team 1x brons en was 1x 4e.</a:t>
            </a:r>
            <a:endParaRPr lang="nl-NL" dirty="0"/>
          </a:p>
          <a:p>
            <a:br>
              <a:rPr lang="nl-NL" sz="1200" dirty="0">
                <a:solidFill>
                  <a:srgbClr val="000000"/>
                </a:solidFill>
                <a:ea typeface="Calibri"/>
                <a:cs typeface="Calibri"/>
              </a:rPr>
            </a:br>
            <a:r>
              <a:rPr lang="nl-NL" sz="1200" dirty="0">
                <a:solidFill>
                  <a:srgbClr val="000000"/>
                </a:solidFill>
                <a:ea typeface="Calibri"/>
                <a:cs typeface="Calibri"/>
              </a:rPr>
              <a:t>In supplement G deden 3 teams mee. Team 1 behaalde een 3e en een 1e plaats. Het 2e team 2x een 3e plaats en het 3e team een 3e en 4e plaats. De senioren deden alleen individueel mee. Laura de Laat behaalde bij de eerste wedstrijd het goud.</a:t>
            </a:r>
            <a:endParaRPr lang="nl-NL" dirty="0"/>
          </a:p>
          <a:p>
            <a:br>
              <a:rPr lang="nl-NL" sz="1200" dirty="0">
                <a:solidFill>
                  <a:srgbClr val="000000"/>
                </a:solidFill>
                <a:ea typeface="Calibri"/>
                <a:cs typeface="Calibri"/>
              </a:rPr>
            </a:br>
            <a:r>
              <a:rPr lang="nl-NL" sz="1200" dirty="0">
                <a:solidFill>
                  <a:srgbClr val="000000"/>
                </a:solidFill>
                <a:ea typeface="Calibri"/>
                <a:cs typeface="Calibri"/>
              </a:rPr>
              <a:t>Alle turnsters konden zich plaatsen voor de individuele meerkamp finale en voor toestelfinales. Laura en Anne onze senioren hadden zich beide geplaatst voor deze wedstrijd. Verder hadden bij de middenbouw 5 turnsters zich geplaatst. Dit waren Lena, Fleur, Ella, Janne en </a:t>
            </a:r>
            <a:r>
              <a:rPr lang="nl-NL" sz="1200" dirty="0" err="1">
                <a:solidFill>
                  <a:srgbClr val="000000"/>
                </a:solidFill>
                <a:ea typeface="Calibri"/>
                <a:cs typeface="Calibri"/>
              </a:rPr>
              <a:t>Ize</a:t>
            </a:r>
            <a:r>
              <a:rPr lang="nl-NL" sz="1200" dirty="0">
                <a:solidFill>
                  <a:srgbClr val="000000"/>
                </a:solidFill>
                <a:ea typeface="Calibri"/>
                <a:cs typeface="Calibri"/>
              </a:rPr>
              <a:t>. Ella behaalde in deze finale de 3e plaats. Bij de jeugd en junioren hadden Yfke en Sanne zich geplaatst voor de finale.</a:t>
            </a:r>
            <a:endParaRPr lang="nl-NL">
              <a:ea typeface="Calibri"/>
              <a:cs typeface="Calibri"/>
            </a:endParaRPr>
          </a:p>
          <a:p>
            <a:br>
              <a:rPr lang="en-US" dirty="0"/>
            </a:br>
            <a:endParaRPr lang="nl-NL" sz="1200">
              <a:solidFill>
                <a:srgbClr val="000000"/>
              </a:solidFill>
              <a:ea typeface="Calibri"/>
              <a:cs typeface="Calibri"/>
            </a:endParaRPr>
          </a:p>
        </p:txBody>
      </p:sp>
      <p:sp>
        <p:nvSpPr>
          <p:cNvPr id="5" name="Tekstvak 3">
            <a:extLst>
              <a:ext uri="{FF2B5EF4-FFF2-40B4-BE49-F238E27FC236}">
                <a16:creationId xmlns:a16="http://schemas.microsoft.com/office/drawing/2014/main" id="{2C234AE6-52CB-59DC-697E-DB81B061FD3D}"/>
              </a:ext>
            </a:extLst>
          </p:cNvPr>
          <p:cNvSpPr txBox="1"/>
          <p:nvPr/>
        </p:nvSpPr>
        <p:spPr>
          <a:xfrm>
            <a:off x="5907505" y="447047"/>
            <a:ext cx="6194210" cy="4154984"/>
          </a:xfrm>
          <a:prstGeom prst="rect">
            <a:avLst/>
          </a:prstGeom>
          <a:noFill/>
        </p:spPr>
        <p:txBody>
          <a:bodyPr wrap="square" lIns="91440" tIns="45720" rIns="91440" bIns="45720" anchor="t">
            <a:spAutoFit/>
          </a:bodyPr>
          <a:lstStyle/>
          <a:p>
            <a:br>
              <a:rPr lang="en-US" dirty="0">
                <a:solidFill>
                  <a:srgbClr val="000000"/>
                </a:solidFill>
                <a:ea typeface="+mn-lt"/>
                <a:cs typeface="+mn-lt"/>
              </a:rPr>
            </a:br>
            <a:endParaRPr lang="en-US">
              <a:solidFill>
                <a:srgbClr val="000000"/>
              </a:solidFill>
              <a:ea typeface="+mn-lt"/>
              <a:cs typeface="+mn-lt"/>
            </a:endParaRPr>
          </a:p>
          <a:p>
            <a:r>
              <a:rPr lang="nl-NL" sz="1200" dirty="0">
                <a:solidFill>
                  <a:srgbClr val="000000"/>
                </a:solidFill>
                <a:ea typeface="+mn-lt"/>
                <a:cs typeface="+mn-lt"/>
              </a:rPr>
              <a:t>Ook bij de toestelfinales hadden we meerdere deelnemers.</a:t>
            </a:r>
          </a:p>
          <a:p>
            <a:br>
              <a:rPr lang="nl-NL" sz="1200" dirty="0">
                <a:solidFill>
                  <a:srgbClr val="000000"/>
                </a:solidFill>
                <a:ea typeface="+mn-lt"/>
                <a:cs typeface="+mn-lt"/>
              </a:rPr>
            </a:br>
            <a:r>
              <a:rPr lang="nl-NL" sz="1200" i="1" dirty="0" err="1">
                <a:solidFill>
                  <a:srgbClr val="000000"/>
                </a:solidFill>
                <a:ea typeface="+mn-lt"/>
                <a:cs typeface="+mn-lt"/>
              </a:rPr>
              <a:t>Niveau</a:t>
            </a:r>
            <a:r>
              <a:rPr lang="nl-NL" sz="1200" i="1" dirty="0">
                <a:solidFill>
                  <a:srgbClr val="000000"/>
                </a:solidFill>
                <a:ea typeface="+mn-lt"/>
                <a:cs typeface="+mn-lt"/>
              </a:rPr>
              <a:t> 5</a:t>
            </a:r>
            <a:endParaRPr lang="nl-NL" sz="1200" dirty="0">
              <a:solidFill>
                <a:srgbClr val="000000"/>
              </a:solidFill>
              <a:ea typeface="+mn-lt"/>
              <a:cs typeface="+mn-lt"/>
            </a:endParaRPr>
          </a:p>
          <a:p>
            <a:r>
              <a:rPr lang="nl-NL" sz="1200" dirty="0">
                <a:solidFill>
                  <a:srgbClr val="000000"/>
                </a:solidFill>
                <a:ea typeface="+mn-lt"/>
                <a:cs typeface="+mn-lt"/>
              </a:rPr>
              <a:t>2 balkfinales</a:t>
            </a:r>
          </a:p>
          <a:p>
            <a:r>
              <a:rPr lang="nl-NL" sz="1200" dirty="0">
                <a:solidFill>
                  <a:srgbClr val="000000"/>
                </a:solidFill>
                <a:ea typeface="+mn-lt"/>
                <a:cs typeface="+mn-lt"/>
              </a:rPr>
              <a:t>2 vloerfinales en daarbij een bronzen medaille voor Ella</a:t>
            </a:r>
          </a:p>
          <a:p>
            <a:r>
              <a:rPr lang="nl-NL" sz="1200" dirty="0">
                <a:solidFill>
                  <a:srgbClr val="000000"/>
                </a:solidFill>
                <a:ea typeface="+mn-lt"/>
                <a:cs typeface="+mn-lt"/>
              </a:rPr>
              <a:t>4 sprongfinales</a:t>
            </a:r>
          </a:p>
          <a:p>
            <a:r>
              <a:rPr lang="nl-NL" sz="1200" dirty="0">
                <a:solidFill>
                  <a:srgbClr val="000000"/>
                </a:solidFill>
                <a:ea typeface="+mn-lt"/>
                <a:cs typeface="+mn-lt"/>
              </a:rPr>
              <a:t>2 brugfinales</a:t>
            </a:r>
          </a:p>
          <a:p>
            <a:br>
              <a:rPr lang="nl-NL" sz="1200" dirty="0">
                <a:solidFill>
                  <a:srgbClr val="000000"/>
                </a:solidFill>
                <a:ea typeface="+mn-lt"/>
                <a:cs typeface="+mn-lt"/>
              </a:rPr>
            </a:br>
            <a:r>
              <a:rPr lang="nl-NL" sz="1200" i="1" dirty="0">
                <a:solidFill>
                  <a:srgbClr val="000000"/>
                </a:solidFill>
                <a:ea typeface="+mn-lt"/>
                <a:cs typeface="+mn-lt"/>
              </a:rPr>
              <a:t>Supplement G</a:t>
            </a:r>
            <a:endParaRPr lang="nl-NL" sz="1200">
              <a:solidFill>
                <a:srgbClr val="000000"/>
              </a:solidFill>
              <a:ea typeface="+mn-lt"/>
              <a:cs typeface="+mn-lt"/>
            </a:endParaRPr>
          </a:p>
          <a:p>
            <a:r>
              <a:rPr lang="nl-NL" sz="1200" dirty="0">
                <a:solidFill>
                  <a:srgbClr val="000000"/>
                </a:solidFill>
                <a:ea typeface="+mn-lt"/>
                <a:cs typeface="+mn-lt"/>
              </a:rPr>
              <a:t>1 balk finale</a:t>
            </a:r>
          </a:p>
          <a:p>
            <a:r>
              <a:rPr lang="nl-NL" sz="1200" dirty="0">
                <a:solidFill>
                  <a:srgbClr val="000000"/>
                </a:solidFill>
                <a:ea typeface="+mn-lt"/>
                <a:cs typeface="+mn-lt"/>
              </a:rPr>
              <a:t>3 vloer finales en zilver voor Yfke</a:t>
            </a:r>
          </a:p>
          <a:p>
            <a:r>
              <a:rPr lang="nl-NL" sz="1200" dirty="0">
                <a:solidFill>
                  <a:srgbClr val="000000"/>
                </a:solidFill>
                <a:ea typeface="+mn-lt"/>
                <a:cs typeface="+mn-lt"/>
              </a:rPr>
              <a:t>3 sprong finales en Goud voor Sanne en brons voor Ilse</a:t>
            </a:r>
          </a:p>
          <a:p>
            <a:r>
              <a:rPr lang="nl-NL" sz="1200" dirty="0">
                <a:solidFill>
                  <a:srgbClr val="000000"/>
                </a:solidFill>
                <a:ea typeface="+mn-lt"/>
                <a:cs typeface="+mn-lt"/>
              </a:rPr>
              <a:t>1 brugfinale  en daarmee Goud voor Joy</a:t>
            </a:r>
          </a:p>
          <a:p>
            <a:br>
              <a:rPr lang="nl-NL" sz="1200" i="1" dirty="0">
                <a:solidFill>
                  <a:srgbClr val="000000"/>
                </a:solidFill>
                <a:ea typeface="+mn-lt"/>
                <a:cs typeface="+mn-lt"/>
              </a:rPr>
            </a:br>
            <a:r>
              <a:rPr lang="nl-NL" sz="1200" i="1" dirty="0">
                <a:solidFill>
                  <a:srgbClr val="000000"/>
                </a:solidFill>
                <a:ea typeface="+mn-lt"/>
                <a:cs typeface="+mn-lt"/>
              </a:rPr>
              <a:t>Supplement D</a:t>
            </a:r>
            <a:endParaRPr lang="nl-NL"/>
          </a:p>
          <a:p>
            <a:r>
              <a:rPr lang="nl-NL" sz="1200" dirty="0">
                <a:solidFill>
                  <a:srgbClr val="000000"/>
                </a:solidFill>
                <a:ea typeface="+mn-lt"/>
                <a:cs typeface="+mn-lt"/>
              </a:rPr>
              <a:t>1x sprongfinale</a:t>
            </a:r>
          </a:p>
          <a:p>
            <a:r>
              <a:rPr lang="nl-NL" sz="1200" dirty="0">
                <a:solidFill>
                  <a:srgbClr val="000000"/>
                </a:solidFill>
                <a:ea typeface="+mn-lt"/>
                <a:cs typeface="+mn-lt"/>
              </a:rPr>
              <a:t>2x brugfinale en daarbij zilver voor Laura</a:t>
            </a:r>
          </a:p>
          <a:p>
            <a:br>
              <a:rPr lang="nl-NL" sz="1200" dirty="0">
                <a:solidFill>
                  <a:srgbClr val="000000"/>
                </a:solidFill>
                <a:ea typeface="+mn-lt"/>
                <a:cs typeface="+mn-lt"/>
              </a:rPr>
            </a:br>
            <a:r>
              <a:rPr lang="nl-NL" sz="1200" dirty="0">
                <a:solidFill>
                  <a:srgbClr val="000000"/>
                </a:solidFill>
                <a:ea typeface="+mn-lt"/>
                <a:cs typeface="+mn-lt"/>
              </a:rPr>
              <a:t>Het was een mooi turnseizoen met veel individuele groei.</a:t>
            </a:r>
            <a:endParaRPr lang="nl-NL" sz="1200" dirty="0">
              <a:solidFill>
                <a:srgbClr val="000000"/>
              </a:solidFill>
              <a:ea typeface="Calibri"/>
              <a:cs typeface="Calibri"/>
            </a:endParaRPr>
          </a:p>
        </p:txBody>
      </p:sp>
    </p:spTree>
    <p:extLst>
      <p:ext uri="{BB962C8B-B14F-4D97-AF65-F5344CB8AC3E}">
        <p14:creationId xmlns:p14="http://schemas.microsoft.com/office/powerpoint/2010/main" val="94245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E3A302-4CE7-7DCC-C8D4-927F1EB5894D}"/>
            </a:ext>
          </a:extLst>
        </p:cNvPr>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E52A665F-5F1C-B314-B7B8-DA8AB338A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 ">
            <a:extLst>
              <a:ext uri="{FF2B5EF4-FFF2-40B4-BE49-F238E27FC236}">
                <a16:creationId xmlns:a16="http://schemas.microsoft.com/office/drawing/2014/main" id="{845E2BD6-A228-C4DD-B4EE-5F7CE57290BC}"/>
              </a:ext>
            </a:extLst>
          </p:cNvPr>
          <p:cNvPicPr>
            <a:picLocks noChangeAspect="1" noChangeArrowheads="1"/>
          </p:cNvPicPr>
          <p:nvPr/>
        </p:nvPicPr>
        <p:blipFill rotWithShape="1">
          <a:blip r:embed="rId2">
            <a:alphaModFix amt="22000"/>
            <a:extLst>
              <a:ext uri="{28A0092B-C50C-407E-A947-70E740481C1C}">
                <a14:useLocalDpi xmlns:a14="http://schemas.microsoft.com/office/drawing/2010/main" val="0"/>
              </a:ext>
            </a:extLst>
          </a:blip>
          <a:srcRect t="35585" b="17074"/>
          <a:stretch/>
        </p:blipFill>
        <p:spPr bwMode="auto">
          <a:xfrm>
            <a:off x="1" y="10"/>
            <a:ext cx="1218895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6" name="Rectangle 5135">
            <a:extLst>
              <a:ext uri="{FF2B5EF4-FFF2-40B4-BE49-F238E27FC236}">
                <a16:creationId xmlns:a16="http://schemas.microsoft.com/office/drawing/2014/main" id="{06E54042-644B-C40D-7DF4-59900C03A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vak 2">
            <a:extLst>
              <a:ext uri="{FF2B5EF4-FFF2-40B4-BE49-F238E27FC236}">
                <a16:creationId xmlns:a16="http://schemas.microsoft.com/office/drawing/2014/main" id="{E4A7A048-00E8-83E5-4322-61960DD197DD}"/>
              </a:ext>
            </a:extLst>
          </p:cNvPr>
          <p:cNvSpPr txBox="1"/>
          <p:nvPr/>
        </p:nvSpPr>
        <p:spPr>
          <a:xfrm>
            <a:off x="136325" y="244639"/>
            <a:ext cx="5771180" cy="5893100"/>
          </a:xfrm>
          <a:prstGeom prst="rect">
            <a:avLst/>
          </a:prstGeom>
        </p:spPr>
        <p:txBody>
          <a:bodyPr vert="horz" lIns="91440" tIns="45720" rIns="91440" bIns="45720" rtlCol="0" anchor="t" anchorCtr="0">
            <a:noAutofit/>
          </a:bodyPr>
          <a:lstStyle/>
          <a:p>
            <a:r>
              <a:rPr lang="nl-NL" sz="2000" b="1" dirty="0">
                <a:cs typeface="Arial"/>
              </a:rPr>
              <a:t>Jaarverslag Trainers Commissie 2024 / 2025 </a:t>
            </a:r>
            <a:r>
              <a:rPr lang="nl-NL" sz="2000" b="1" dirty="0">
                <a:cs typeface="Calibri"/>
              </a:rPr>
              <a:t>| 2/3</a:t>
            </a:r>
            <a:br>
              <a:rPr lang="nl-NL" sz="2000" b="1" dirty="0">
                <a:cs typeface="Arial" panose="020B0604020202020204" pitchFamily="34" charset="0"/>
              </a:rPr>
            </a:br>
            <a:br>
              <a:rPr lang="nl-NL" sz="1400" b="1" dirty="0">
                <a:cs typeface="Arial" panose="020B0604020202020204" pitchFamily="34" charset="0"/>
              </a:rPr>
            </a:br>
            <a:r>
              <a:rPr lang="nl-NL" sz="1400" b="1" dirty="0">
                <a:cs typeface="Calibri"/>
              </a:rPr>
              <a:t>Springlessen</a:t>
            </a:r>
            <a:br>
              <a:rPr lang="nl-NL" sz="1400" b="1" dirty="0">
                <a:cs typeface="Calibri"/>
              </a:rPr>
            </a:br>
            <a:r>
              <a:rPr lang="nl-NL" sz="1100" b="1" dirty="0">
                <a:solidFill>
                  <a:srgbClr val="000000"/>
                </a:solidFill>
              </a:rPr>
              <a:t>Een jaar vol groei, energie en trots bij DOS Springen!</a:t>
            </a:r>
          </a:p>
          <a:p>
            <a:r>
              <a:rPr lang="nl-NL" sz="1100" dirty="0">
                <a:cs typeface="Calibri"/>
              </a:rPr>
              <a:t>Wat een prachtig sportjaar ligt er achter ons! Zowel binnen de recreatiegroepen als de selectiegroepen is er volop gesprongen, geleerd en vooral genoten. De groei, inzet en saamhorigheid binnen onze vereniging maken ons enorm trots</a:t>
            </a:r>
            <a:r>
              <a:rPr lang="nl-NL" sz="1100" b="0" i="0" dirty="0">
                <a:solidFill>
                  <a:srgbClr val="000000"/>
                </a:solidFill>
                <a:effectLst/>
              </a:rPr>
              <a:t>.</a:t>
            </a:r>
            <a:br>
              <a:rPr lang="nl-NL" sz="1100" b="0" i="0" dirty="0">
                <a:solidFill>
                  <a:srgbClr val="000000"/>
                </a:solidFill>
                <a:effectLst/>
                <a:ea typeface="Calibri"/>
                <a:cs typeface="Calibri"/>
              </a:rPr>
            </a:br>
            <a:br>
              <a:rPr lang="nl-NL" sz="1100" dirty="0">
                <a:solidFill>
                  <a:srgbClr val="000000"/>
                </a:solidFill>
              </a:rPr>
            </a:br>
            <a:r>
              <a:rPr lang="nl-NL" sz="1100" b="1" dirty="0">
                <a:solidFill>
                  <a:srgbClr val="000000"/>
                </a:solidFill>
              </a:rPr>
              <a:t>Groei en enthousiasme in de recreatie</a:t>
            </a:r>
            <a:endParaRPr lang="nl-NL" sz="1100" dirty="0">
              <a:solidFill>
                <a:srgbClr val="000000"/>
              </a:solidFill>
            </a:endParaRPr>
          </a:p>
          <a:p>
            <a:r>
              <a:rPr lang="nl-NL" sz="1100" dirty="0">
                <a:solidFill>
                  <a:srgbClr val="000000"/>
                </a:solidFill>
              </a:rPr>
              <a:t>De recreatielessen hebben het afgelopen jaar een enorme groei doorgemaakt. De lessen zitten inmiddels helemaal vol en er wordt met zichtbaar plezier en enthousiasme gesprongen. Daarnaast is er een mooie stap gezet in de materialen: de recreatiegroepen (junior/senior) trainen nu op de MD40 </a:t>
            </a:r>
            <a:r>
              <a:rPr lang="nl-NL" sz="1100" i="0" dirty="0">
                <a:solidFill>
                  <a:srgbClr val="000000"/>
                </a:solidFill>
                <a:effectLst/>
              </a:rPr>
              <a:t>en </a:t>
            </a:r>
            <a:r>
              <a:rPr lang="nl-NL" sz="1100" dirty="0">
                <a:solidFill>
                  <a:srgbClr val="000000"/>
                </a:solidFill>
              </a:rPr>
              <a:t>Dorado-trampolines, waardoor de oude Vlinder-trampoline steeds minder gebruikt wordt. Ook steeds meer jeugdleden maken langzaamaan de overstap naar de MD40. Deze overstap zorgt ervoor dat de doorstroom van jeugd naar junior, of van recreatie naar selectie, een stuk soepeler verloopt</a:t>
            </a:r>
            <a:r>
              <a:rPr lang="nl-NL" sz="1100" b="0" i="0" dirty="0">
                <a:solidFill>
                  <a:srgbClr val="000000"/>
                </a:solidFill>
                <a:effectLst/>
              </a:rPr>
              <a:t>.</a:t>
            </a:r>
            <a:br>
              <a:rPr lang="nl-NL" sz="1100" dirty="0">
                <a:solidFill>
                  <a:srgbClr val="000000"/>
                </a:solidFill>
                <a:ea typeface="Calibri"/>
                <a:cs typeface="Calibri"/>
              </a:rPr>
            </a:br>
            <a:br>
              <a:rPr lang="nl-NL" sz="1100" dirty="0">
                <a:solidFill>
                  <a:srgbClr val="000000"/>
                </a:solidFill>
                <a:ea typeface="Calibri"/>
                <a:cs typeface="Calibri"/>
              </a:rPr>
            </a:br>
            <a:r>
              <a:rPr lang="nl-NL" sz="1100" dirty="0">
                <a:solidFill>
                  <a:srgbClr val="000000"/>
                </a:solidFill>
              </a:rPr>
              <a:t>Ook op de tribune is het altijd gezellig druk. De betrokkenheid van ouders en familieleden geeft elke les extra energie. Die steun en gezelligheid langs de kant waarderen we enorm – het maakt DOS tot wat het is: een warme, sportieve gemeenschap.</a:t>
            </a:r>
            <a:br>
              <a:rPr lang="nl-NL" sz="1100" dirty="0">
                <a:solidFill>
                  <a:srgbClr val="000000"/>
                </a:solidFill>
                <a:ea typeface="Calibri"/>
                <a:cs typeface="Calibri"/>
              </a:rPr>
            </a:br>
            <a:br>
              <a:rPr lang="nl-NL" sz="1100" dirty="0">
                <a:solidFill>
                  <a:srgbClr val="000000"/>
                </a:solidFill>
                <a:ea typeface="Calibri"/>
                <a:cs typeface="Calibri"/>
              </a:rPr>
            </a:br>
            <a:r>
              <a:rPr lang="nl-NL" sz="1100" b="1" dirty="0">
                <a:solidFill>
                  <a:srgbClr val="000000"/>
                </a:solidFill>
                <a:ea typeface="Calibri"/>
                <a:cs typeface="Calibri"/>
              </a:rPr>
              <a:t>Prestaties en passie in de selectie</a:t>
            </a:r>
            <a:endParaRPr lang="nl-NL" sz="1100" dirty="0">
              <a:solidFill>
                <a:srgbClr val="000000"/>
              </a:solidFill>
              <a:ea typeface="Calibri"/>
              <a:cs typeface="Calibri"/>
            </a:endParaRPr>
          </a:p>
          <a:p>
            <a:r>
              <a:rPr lang="nl-NL" sz="1100" dirty="0">
                <a:solidFill>
                  <a:srgbClr val="000000"/>
                </a:solidFill>
                <a:ea typeface="Calibri"/>
                <a:cs typeface="Calibri"/>
              </a:rPr>
              <a:t>Voor het eerst werd de selectie door twee trainers gegeven, vanaf dit seizoen heeft Guusje de leiding van de eerste les op zaterdag op zich genomen. En met succes! De selectiespringers hebben het afgelopen seizoen fantastische prestaties geleverd. Voor het eerst is gekeken naar kwalificatie voor teams bij het groepsspringen, zodat de sterkste en meest gemotiveerde springers samen konden strijden. En met succes: het team werd Nederlands kampioen op de </a:t>
            </a:r>
            <a:r>
              <a:rPr lang="nl-NL" sz="1100" dirty="0" err="1">
                <a:solidFill>
                  <a:srgbClr val="000000"/>
                </a:solidFill>
                <a:ea typeface="Calibri"/>
                <a:cs typeface="Calibri"/>
              </a:rPr>
              <a:t>Airtrack</a:t>
            </a:r>
            <a:r>
              <a:rPr lang="nl-NL" sz="1100" dirty="0">
                <a:solidFill>
                  <a:srgbClr val="000000"/>
                </a:solidFill>
                <a:ea typeface="Calibri"/>
                <a:cs typeface="Calibri"/>
              </a:rPr>
              <a:t> op B-niveau!</a:t>
            </a:r>
            <a:br>
              <a:rPr lang="nl-NL" sz="1100" dirty="0">
                <a:solidFill>
                  <a:srgbClr val="000000"/>
                </a:solidFill>
                <a:ea typeface="Calibri"/>
                <a:cs typeface="Calibri"/>
              </a:rPr>
            </a:br>
            <a:br>
              <a:rPr lang="nl-NL" sz="1100" dirty="0">
                <a:solidFill>
                  <a:srgbClr val="000000"/>
                </a:solidFill>
              </a:rPr>
            </a:br>
            <a:r>
              <a:rPr lang="nl-NL" sz="1100" dirty="0">
                <a:solidFill>
                  <a:srgbClr val="000000"/>
                </a:solidFill>
              </a:rPr>
              <a:t>Voor de jeugd bleek dit niveau nog een stap te hoog, maar onze trainers hebben inmiddels een nieuwe visie ontwikkeld voor het seizoen 2025–2026</a:t>
            </a:r>
            <a:r>
              <a:rPr lang="nl-NL" sz="1100" b="0" i="0" dirty="0">
                <a:solidFill>
                  <a:srgbClr val="000000"/>
                </a:solidFill>
                <a:effectLst/>
              </a:rPr>
              <a:t>. </a:t>
            </a:r>
            <a:r>
              <a:rPr lang="nl-NL" sz="1100" dirty="0">
                <a:solidFill>
                  <a:srgbClr val="000000"/>
                </a:solidFill>
              </a:rPr>
              <a:t>Want leren, groeien en met plezier trainen staan altijd voorop.</a:t>
            </a:r>
            <a:br>
              <a:rPr lang="nl-NL" sz="1100" dirty="0">
                <a:solidFill>
                  <a:srgbClr val="000000"/>
                </a:solidFill>
              </a:rPr>
            </a:br>
            <a:br>
              <a:rPr lang="nl-NL" sz="1100" b="0" i="0" dirty="0">
                <a:solidFill>
                  <a:srgbClr val="000000"/>
                </a:solidFill>
                <a:effectLst/>
                <a:ea typeface="Calibri"/>
                <a:cs typeface="Calibri"/>
              </a:rPr>
            </a:br>
            <a:br>
              <a:rPr lang="nl-NL" sz="1400" b="0" i="0" dirty="0">
                <a:solidFill>
                  <a:srgbClr val="000000"/>
                </a:solidFill>
                <a:effectLst/>
              </a:rPr>
            </a:br>
            <a:endParaRPr lang="nl-NL" sz="1400">
              <a:solidFill>
                <a:srgbClr val="000000"/>
              </a:solidFill>
              <a:ea typeface="Calibri"/>
              <a:cs typeface="Calibri"/>
            </a:endParaRPr>
          </a:p>
        </p:txBody>
      </p:sp>
      <p:sp>
        <p:nvSpPr>
          <p:cNvPr id="4" name="Tekstvak 3">
            <a:extLst>
              <a:ext uri="{FF2B5EF4-FFF2-40B4-BE49-F238E27FC236}">
                <a16:creationId xmlns:a16="http://schemas.microsoft.com/office/drawing/2014/main" id="{5601627E-F284-EB95-62B8-FF302D77F467}"/>
              </a:ext>
            </a:extLst>
          </p:cNvPr>
          <p:cNvSpPr txBox="1"/>
          <p:nvPr/>
        </p:nvSpPr>
        <p:spPr>
          <a:xfrm>
            <a:off x="5907505" y="447047"/>
            <a:ext cx="6194210" cy="5386090"/>
          </a:xfrm>
          <a:prstGeom prst="rect">
            <a:avLst/>
          </a:prstGeom>
          <a:noFill/>
        </p:spPr>
        <p:txBody>
          <a:bodyPr wrap="square" lIns="91440" tIns="45720" rIns="91440" bIns="45720" anchor="t">
            <a:spAutoFit/>
          </a:bodyPr>
          <a:lstStyle/>
          <a:p>
            <a:endParaRPr lang="nl-NL" sz="1100" b="1" dirty="0">
              <a:solidFill>
                <a:srgbClr val="000000"/>
              </a:solidFill>
              <a:ea typeface="+mn-lt"/>
              <a:cs typeface="+mn-lt"/>
            </a:endParaRPr>
          </a:p>
          <a:p>
            <a:br>
              <a:rPr lang="nl-NL" sz="1100" dirty="0">
                <a:solidFill>
                  <a:srgbClr val="000000"/>
                </a:solidFill>
                <a:ea typeface="+mn-lt"/>
                <a:cs typeface="+mn-lt"/>
              </a:rPr>
            </a:br>
            <a:r>
              <a:rPr lang="nl-NL" sz="1100" dirty="0">
                <a:solidFill>
                  <a:srgbClr val="000000"/>
                </a:solidFill>
                <a:ea typeface="+mn-lt"/>
                <a:cs typeface="+mn-lt"/>
              </a:rPr>
              <a:t>Na het groepsspringen was het tijd voor micro — springen op muziek. Dat zorgde voor een heerlijke energie in de zaal. Het ritme, de muziek en de teamspirit tilden iedereen naar een hoger niveau. Er werden veel nieuwe sprongen getoond, soms nog met foutjes, maar de vooruitgang was onmiskenbaar. Eén seniorenteam (</a:t>
            </a:r>
            <a:r>
              <a:rPr lang="nl-NL" sz="1100" dirty="0" err="1">
                <a:solidFill>
                  <a:srgbClr val="000000"/>
                </a:solidFill>
                <a:ea typeface="+mn-lt"/>
                <a:cs typeface="+mn-lt"/>
              </a:rPr>
              <a:t>Mika</a:t>
            </a:r>
            <a:r>
              <a:rPr lang="nl-NL" sz="1100" dirty="0">
                <a:solidFill>
                  <a:srgbClr val="000000"/>
                </a:solidFill>
                <a:ea typeface="+mn-lt"/>
                <a:cs typeface="+mn-lt"/>
              </a:rPr>
              <a:t>, Merijn, </a:t>
            </a:r>
            <a:r>
              <a:rPr lang="nl-NL" sz="1100" dirty="0" err="1">
                <a:solidFill>
                  <a:srgbClr val="000000"/>
                </a:solidFill>
                <a:ea typeface="+mn-lt"/>
                <a:cs typeface="+mn-lt"/>
              </a:rPr>
              <a:t>Juransly</a:t>
            </a:r>
            <a:r>
              <a:rPr lang="nl-NL" sz="1100" dirty="0">
                <a:solidFill>
                  <a:srgbClr val="000000"/>
                </a:solidFill>
                <a:ea typeface="+mn-lt"/>
                <a:cs typeface="+mn-lt"/>
              </a:rPr>
              <a:t>, Jesse) wist zich zelfs te kwalificeren voor het allerhoogste niveau. Ondanks enkele tegenslagen door administratieve issues en een klein foutje van de hoofdtrainer, bleef de motivatie groot. En die revanche kwam er: met hulp van een invaller van Turnschool Rijssen werd het optreden in Ahoy een waar spektakel!</a:t>
            </a:r>
            <a:br>
              <a:rPr lang="nl-NL" sz="1100" dirty="0">
                <a:solidFill>
                  <a:srgbClr val="000000"/>
                </a:solidFill>
                <a:ea typeface="+mn-lt"/>
                <a:cs typeface="+mn-lt"/>
              </a:rPr>
            </a:br>
            <a:br>
              <a:rPr lang="nl-NL" sz="1100" dirty="0">
                <a:solidFill>
                  <a:srgbClr val="000000"/>
                </a:solidFill>
                <a:ea typeface="+mn-lt"/>
                <a:cs typeface="+mn-lt"/>
              </a:rPr>
            </a:br>
            <a:r>
              <a:rPr lang="nl-NL" sz="1100" dirty="0">
                <a:solidFill>
                  <a:srgbClr val="000000"/>
                </a:solidFill>
                <a:ea typeface="+mn-lt"/>
                <a:cs typeface="+mn-lt"/>
              </a:rPr>
              <a:t>Langs de dranghekken stonden mensen rijen dik te kijken naar onze springers – en terecht! De show was indrukwekkend, en de prestaties mochten er zijn. Alle springers zijn inmiddels gespot voor deelname aan de kwalificatiemomenten van het EK-traject 2025–2026.</a:t>
            </a:r>
            <a:br>
              <a:rPr lang="nl-NL" sz="1100" dirty="0">
                <a:solidFill>
                  <a:srgbClr val="000000"/>
                </a:solidFill>
                <a:ea typeface="+mn-lt"/>
                <a:cs typeface="+mn-lt"/>
              </a:rPr>
            </a:br>
            <a:br>
              <a:rPr lang="nl-NL" sz="1100" dirty="0">
                <a:solidFill>
                  <a:srgbClr val="000000"/>
                </a:solidFill>
                <a:ea typeface="+mn-lt"/>
                <a:cs typeface="+mn-lt"/>
              </a:rPr>
            </a:br>
            <a:r>
              <a:rPr lang="nl-NL" sz="1100" b="1" dirty="0">
                <a:solidFill>
                  <a:srgbClr val="000000"/>
                </a:solidFill>
                <a:ea typeface="+mn-lt"/>
                <a:cs typeface="+mn-lt"/>
              </a:rPr>
              <a:t>Individuele successen in Ahoy</a:t>
            </a:r>
            <a:endParaRPr lang="nl-NL" dirty="0">
              <a:ea typeface="Calibri"/>
              <a:cs typeface="Calibri"/>
            </a:endParaRPr>
          </a:p>
          <a:p>
            <a:r>
              <a:rPr lang="nl-NL" sz="1100" dirty="0">
                <a:solidFill>
                  <a:srgbClr val="000000"/>
                </a:solidFill>
                <a:ea typeface="+mn-lt"/>
                <a:cs typeface="+mn-lt"/>
              </a:rPr>
              <a:t>Bij de individuele wedstrijden in Ahoy werden bovendien prachtige resultaten behaald.</a:t>
            </a:r>
            <a:endParaRPr lang="nl-NL" dirty="0"/>
          </a:p>
          <a:p>
            <a:pPr marL="285750" indent="-285750">
              <a:buFont typeface="Arial"/>
              <a:buChar char="•"/>
            </a:pPr>
            <a:r>
              <a:rPr lang="nl-NL" sz="1100" b="1" dirty="0">
                <a:solidFill>
                  <a:srgbClr val="000000"/>
                </a:solidFill>
                <a:ea typeface="+mn-lt"/>
                <a:cs typeface="+mn-lt"/>
              </a:rPr>
              <a:t>Teun</a:t>
            </a:r>
            <a:r>
              <a:rPr lang="nl-NL" sz="1100" dirty="0">
                <a:solidFill>
                  <a:srgbClr val="000000"/>
                </a:solidFill>
                <a:ea typeface="+mn-lt"/>
                <a:cs typeface="+mn-lt"/>
              </a:rPr>
              <a:t> </a:t>
            </a:r>
            <a:r>
              <a:rPr lang="nl-NL" sz="1100" b="1" dirty="0">
                <a:solidFill>
                  <a:srgbClr val="000000"/>
                </a:solidFill>
                <a:ea typeface="+mn-lt"/>
                <a:cs typeface="+mn-lt"/>
              </a:rPr>
              <a:t>van den Bosch </a:t>
            </a:r>
            <a:r>
              <a:rPr lang="nl-NL" sz="1100" dirty="0">
                <a:solidFill>
                  <a:srgbClr val="000000"/>
                </a:solidFill>
                <a:ea typeface="+mn-lt"/>
                <a:cs typeface="+mn-lt"/>
              </a:rPr>
              <a:t>veroverde bij zijn eerste NK goud én twee keer brons.</a:t>
            </a:r>
            <a:endParaRPr lang="nl-NL" dirty="0"/>
          </a:p>
          <a:p>
            <a:pPr marL="285750" indent="-285750">
              <a:buFont typeface="Arial"/>
              <a:buChar char="•"/>
            </a:pPr>
            <a:r>
              <a:rPr lang="nl-NL" sz="1100" b="1" dirty="0" err="1">
                <a:solidFill>
                  <a:srgbClr val="000000"/>
                </a:solidFill>
                <a:ea typeface="+mn-lt"/>
                <a:cs typeface="+mn-lt"/>
              </a:rPr>
              <a:t>Juransly</a:t>
            </a:r>
            <a:r>
              <a:rPr lang="nl-NL" sz="1100" b="1" dirty="0">
                <a:solidFill>
                  <a:srgbClr val="000000"/>
                </a:solidFill>
                <a:ea typeface="+mn-lt"/>
                <a:cs typeface="+mn-lt"/>
              </a:rPr>
              <a:t> Meijer</a:t>
            </a:r>
            <a:r>
              <a:rPr lang="nl-NL" sz="1100" dirty="0">
                <a:solidFill>
                  <a:srgbClr val="000000"/>
                </a:solidFill>
                <a:ea typeface="+mn-lt"/>
                <a:cs typeface="+mn-lt"/>
              </a:rPr>
              <a:t> verdedigde met succes zijn nationale titel op de minitrampoline in de eredivisie en pakte ook nog zilver op de </a:t>
            </a:r>
            <a:r>
              <a:rPr lang="nl-NL" sz="1100" dirty="0" err="1">
                <a:solidFill>
                  <a:srgbClr val="000000"/>
                </a:solidFill>
                <a:ea typeface="+mn-lt"/>
                <a:cs typeface="+mn-lt"/>
              </a:rPr>
              <a:t>airtrack</a:t>
            </a:r>
            <a:r>
              <a:rPr lang="nl-NL" sz="1100" dirty="0">
                <a:solidFill>
                  <a:srgbClr val="000000"/>
                </a:solidFill>
                <a:ea typeface="+mn-lt"/>
                <a:cs typeface="+mn-lt"/>
              </a:rPr>
              <a:t>.</a:t>
            </a:r>
            <a:endParaRPr lang="nl-NL" dirty="0"/>
          </a:p>
          <a:p>
            <a:pPr marL="285750" indent="-285750">
              <a:buFont typeface="Arial"/>
              <a:buChar char="•"/>
            </a:pPr>
            <a:r>
              <a:rPr lang="nl-NL" sz="1100" b="1" dirty="0" err="1">
                <a:solidFill>
                  <a:srgbClr val="000000"/>
                </a:solidFill>
                <a:ea typeface="+mn-lt"/>
                <a:cs typeface="+mn-lt"/>
              </a:rPr>
              <a:t>Fynn</a:t>
            </a:r>
            <a:r>
              <a:rPr lang="nl-NL" sz="1100" b="1" dirty="0">
                <a:solidFill>
                  <a:srgbClr val="000000"/>
                </a:solidFill>
                <a:ea typeface="+mn-lt"/>
                <a:cs typeface="+mn-lt"/>
              </a:rPr>
              <a:t> van den </a:t>
            </a:r>
            <a:r>
              <a:rPr lang="nl-NL" sz="1100" b="1" dirty="0" err="1">
                <a:solidFill>
                  <a:srgbClr val="000000"/>
                </a:solidFill>
                <a:ea typeface="+mn-lt"/>
                <a:cs typeface="+mn-lt"/>
              </a:rPr>
              <a:t>Biggelaar</a:t>
            </a:r>
            <a:r>
              <a:rPr lang="nl-NL" sz="1100" dirty="0">
                <a:solidFill>
                  <a:srgbClr val="000000"/>
                </a:solidFill>
                <a:ea typeface="+mn-lt"/>
                <a:cs typeface="+mn-lt"/>
              </a:rPr>
              <a:t> en </a:t>
            </a:r>
            <a:r>
              <a:rPr lang="nl-NL" sz="1100" b="1" dirty="0">
                <a:solidFill>
                  <a:srgbClr val="000000"/>
                </a:solidFill>
                <a:ea typeface="+mn-lt"/>
                <a:cs typeface="+mn-lt"/>
              </a:rPr>
              <a:t>Jesse van den Dries</a:t>
            </a:r>
            <a:r>
              <a:rPr lang="nl-NL" sz="1100" dirty="0">
                <a:solidFill>
                  <a:srgbClr val="000000"/>
                </a:solidFill>
                <a:ea typeface="+mn-lt"/>
                <a:cs typeface="+mn-lt"/>
              </a:rPr>
              <a:t> sprongen naar goud op de </a:t>
            </a:r>
            <a:r>
              <a:rPr lang="nl-NL" sz="1100" dirty="0" err="1">
                <a:solidFill>
                  <a:srgbClr val="000000"/>
                </a:solidFill>
                <a:ea typeface="+mn-lt"/>
                <a:cs typeface="+mn-lt"/>
              </a:rPr>
              <a:t>airtrack</a:t>
            </a:r>
            <a:r>
              <a:rPr lang="nl-NL" sz="1100" dirty="0">
                <a:solidFill>
                  <a:srgbClr val="000000"/>
                </a:solidFill>
                <a:ea typeface="+mn-lt"/>
                <a:cs typeface="+mn-lt"/>
              </a:rPr>
              <a:t>, terwijl </a:t>
            </a:r>
            <a:r>
              <a:rPr lang="nl-NL" sz="1100" dirty="0" err="1">
                <a:solidFill>
                  <a:srgbClr val="000000"/>
                </a:solidFill>
                <a:ea typeface="+mn-lt"/>
                <a:cs typeface="+mn-lt"/>
              </a:rPr>
              <a:t>Fynn</a:t>
            </a:r>
            <a:r>
              <a:rPr lang="nl-NL" sz="1100" dirty="0">
                <a:solidFill>
                  <a:srgbClr val="000000"/>
                </a:solidFill>
                <a:ea typeface="+mn-lt"/>
                <a:cs typeface="+mn-lt"/>
              </a:rPr>
              <a:t> ook nog brons pakte op de minitrampoline.</a:t>
            </a:r>
            <a:endParaRPr lang="nl-NL" dirty="0"/>
          </a:p>
          <a:p>
            <a:r>
              <a:rPr lang="nl-NL" sz="1100" dirty="0">
                <a:solidFill>
                  <a:srgbClr val="000000"/>
                </a:solidFill>
                <a:ea typeface="+mn-lt"/>
                <a:cs typeface="+mn-lt"/>
              </a:rPr>
              <a:t>Met zo’n 20</a:t>
            </a:r>
            <a:r>
              <a:rPr lang="nl-NL" sz="1100" b="1" dirty="0">
                <a:solidFill>
                  <a:srgbClr val="000000"/>
                </a:solidFill>
                <a:ea typeface="+mn-lt"/>
                <a:cs typeface="+mn-lt"/>
              </a:rPr>
              <a:t> </a:t>
            </a:r>
            <a:r>
              <a:rPr lang="nl-NL" sz="1100" dirty="0">
                <a:solidFill>
                  <a:srgbClr val="000000"/>
                </a:solidFill>
                <a:ea typeface="+mn-lt"/>
                <a:cs typeface="+mn-lt"/>
              </a:rPr>
              <a:t>kwalificaties voor het NK in Ahoy – ook al konden niet alle springers deelnemen vanwege school en examens – is dat een resultaat waar we trots op mogen zijn.</a:t>
            </a:r>
            <a:br>
              <a:rPr lang="nl-NL" sz="1100" dirty="0">
                <a:solidFill>
                  <a:srgbClr val="000000"/>
                </a:solidFill>
                <a:ea typeface="+mn-lt"/>
                <a:cs typeface="+mn-lt"/>
              </a:rPr>
            </a:br>
            <a:br>
              <a:rPr lang="nl-NL" sz="1100" dirty="0">
                <a:solidFill>
                  <a:srgbClr val="000000"/>
                </a:solidFill>
                <a:ea typeface="+mn-lt"/>
                <a:cs typeface="+mn-lt"/>
              </a:rPr>
            </a:br>
            <a:r>
              <a:rPr lang="nl-NL" sz="1100" b="1" dirty="0">
                <a:solidFill>
                  <a:srgbClr val="000000"/>
                </a:solidFill>
                <a:ea typeface="+mn-lt"/>
                <a:cs typeface="+mn-lt"/>
              </a:rPr>
              <a:t>Meer dan medailles</a:t>
            </a:r>
            <a:endParaRPr lang="nl-NL" dirty="0">
              <a:ea typeface="Calibri"/>
              <a:cs typeface="Calibri"/>
            </a:endParaRPr>
          </a:p>
          <a:p>
            <a:r>
              <a:rPr lang="nl-NL" sz="1100" dirty="0">
                <a:solidFill>
                  <a:srgbClr val="000000"/>
                </a:solidFill>
                <a:ea typeface="+mn-lt"/>
                <a:cs typeface="+mn-lt"/>
              </a:rPr>
              <a:t>Toch is het mooiste van alles misschien wel de sfeer. De saamhorigheid, het enthousiasme en de onderlinge steun waren ongekend. Bij DOS maakte het dit seizoen niet uit </a:t>
            </a:r>
            <a:r>
              <a:rPr lang="nl-NL" sz="1100" i="1" dirty="0">
                <a:solidFill>
                  <a:srgbClr val="000000"/>
                </a:solidFill>
                <a:ea typeface="+mn-lt"/>
                <a:cs typeface="+mn-lt"/>
              </a:rPr>
              <a:t>wie</a:t>
            </a:r>
            <a:r>
              <a:rPr lang="nl-NL" sz="1100" dirty="0">
                <a:solidFill>
                  <a:srgbClr val="000000"/>
                </a:solidFill>
                <a:ea typeface="+mn-lt"/>
                <a:cs typeface="+mn-lt"/>
              </a:rPr>
              <a:t> er sprong, of </a:t>
            </a:r>
            <a:r>
              <a:rPr lang="nl-NL" sz="1100" i="1" dirty="0">
                <a:solidFill>
                  <a:srgbClr val="000000"/>
                </a:solidFill>
                <a:ea typeface="+mn-lt"/>
                <a:cs typeface="+mn-lt"/>
              </a:rPr>
              <a:t>hoe</a:t>
            </a:r>
            <a:r>
              <a:rPr lang="nl-NL" sz="1100" dirty="0">
                <a:solidFill>
                  <a:srgbClr val="000000"/>
                </a:solidFill>
                <a:ea typeface="+mn-lt"/>
                <a:cs typeface="+mn-lt"/>
              </a:rPr>
              <a:t> er gesprongen werd – er was altijd applaus, altijd support en altijd plezier. Samen hebben we bewezen dat sport niet alleen om prestaties gaat, maar ook om passie, samenwerking en trots</a:t>
            </a:r>
            <a:r>
              <a:rPr lang="nl-NL" sz="1100" b="0" i="0" dirty="0">
                <a:solidFill>
                  <a:srgbClr val="000000"/>
                </a:solidFill>
                <a:effectLst/>
                <a:ea typeface="+mn-lt"/>
                <a:cs typeface="+mn-lt"/>
              </a:rPr>
              <a:t>.</a:t>
            </a:r>
            <a:r>
              <a:rPr lang="nl-NL" sz="1100" dirty="0">
                <a:solidFill>
                  <a:srgbClr val="000000"/>
                </a:solidFill>
                <a:ea typeface="+mn-lt"/>
                <a:cs typeface="+mn-lt"/>
              </a:rPr>
              <a:t> En met die energie kijken we nu al uit naar het nieuwe seizoen!</a:t>
            </a:r>
            <a:endParaRPr lang="nl-NL">
              <a:ea typeface="Calibri"/>
              <a:cs typeface="Calibri"/>
            </a:endParaRPr>
          </a:p>
          <a:p>
            <a:endParaRPr lang="nl-NL" sz="1400" b="1" dirty="0"/>
          </a:p>
        </p:txBody>
      </p:sp>
    </p:spTree>
    <p:extLst>
      <p:ext uri="{BB962C8B-B14F-4D97-AF65-F5344CB8AC3E}">
        <p14:creationId xmlns:p14="http://schemas.microsoft.com/office/powerpoint/2010/main" val="355068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 ">
            <a:extLst>
              <a:ext uri="{FF2B5EF4-FFF2-40B4-BE49-F238E27FC236}">
                <a16:creationId xmlns:a16="http://schemas.microsoft.com/office/drawing/2014/main" id="{DBB5F805-DAF1-BBD0-8B3B-A9D7DD0666F0}"/>
              </a:ext>
            </a:extLst>
          </p:cNvPr>
          <p:cNvPicPr>
            <a:picLocks noChangeAspect="1" noChangeArrowheads="1"/>
          </p:cNvPicPr>
          <p:nvPr/>
        </p:nvPicPr>
        <p:blipFill rotWithShape="1">
          <a:blip r:embed="rId2">
            <a:alphaModFix amt="22000"/>
            <a:extLst>
              <a:ext uri="{28A0092B-C50C-407E-A947-70E740481C1C}">
                <a14:useLocalDpi xmlns:a14="http://schemas.microsoft.com/office/drawing/2010/main" val="0"/>
              </a:ext>
            </a:extLst>
          </a:blip>
          <a:srcRect t="35585" b="17074"/>
          <a:stretch/>
        </p:blipFill>
        <p:spPr bwMode="auto">
          <a:xfrm>
            <a:off x="1" y="10"/>
            <a:ext cx="1218895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6" name="Rectangle 51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vak 2">
            <a:extLst>
              <a:ext uri="{FF2B5EF4-FFF2-40B4-BE49-F238E27FC236}">
                <a16:creationId xmlns:a16="http://schemas.microsoft.com/office/drawing/2014/main" id="{4A307162-4A62-199B-45E5-5E35B2BF038A}"/>
              </a:ext>
            </a:extLst>
          </p:cNvPr>
          <p:cNvSpPr txBox="1"/>
          <p:nvPr/>
        </p:nvSpPr>
        <p:spPr>
          <a:xfrm>
            <a:off x="136325" y="244639"/>
            <a:ext cx="5771180" cy="5893100"/>
          </a:xfrm>
          <a:prstGeom prst="rect">
            <a:avLst/>
          </a:prstGeom>
        </p:spPr>
        <p:txBody>
          <a:bodyPr vert="horz" lIns="91440" tIns="45720" rIns="91440" bIns="45720" rtlCol="0" anchor="t" anchorCtr="0">
            <a:noAutofit/>
          </a:bodyPr>
          <a:lstStyle/>
          <a:p>
            <a:r>
              <a:rPr lang="nl-NL" sz="2000" b="1" dirty="0">
                <a:cs typeface="Arial"/>
              </a:rPr>
              <a:t>Jaarverslag Trainers Commissie 2024 / 2025 | 3/3</a:t>
            </a:r>
            <a:br>
              <a:rPr lang="nl-NL" sz="2000" b="1" dirty="0">
                <a:cs typeface="Arial" panose="020B0604020202020204" pitchFamily="34" charset="0"/>
              </a:rPr>
            </a:br>
            <a:br>
              <a:rPr lang="nl-NL" sz="1400" b="1" dirty="0">
                <a:cs typeface="Arial" panose="020B0604020202020204" pitchFamily="34" charset="0"/>
              </a:rPr>
            </a:br>
            <a:endParaRPr lang="nl-NL" sz="1400" b="1">
              <a:ea typeface="Calibri"/>
              <a:cs typeface="Calibri"/>
            </a:endParaRPr>
          </a:p>
        </p:txBody>
      </p:sp>
      <p:sp>
        <p:nvSpPr>
          <p:cNvPr id="5" name="Tekstvak 3">
            <a:extLst>
              <a:ext uri="{FF2B5EF4-FFF2-40B4-BE49-F238E27FC236}">
                <a16:creationId xmlns:a16="http://schemas.microsoft.com/office/drawing/2014/main" id="{A5CC7D21-C9F4-6F02-B404-F6E68FE4134B}"/>
              </a:ext>
            </a:extLst>
          </p:cNvPr>
          <p:cNvSpPr txBox="1"/>
          <p:nvPr/>
        </p:nvSpPr>
        <p:spPr>
          <a:xfrm>
            <a:off x="240130" y="313697"/>
            <a:ext cx="6194210" cy="5986254"/>
          </a:xfrm>
          <a:prstGeom prst="rect">
            <a:avLst/>
          </a:prstGeom>
          <a:noFill/>
        </p:spPr>
        <p:txBody>
          <a:bodyPr wrap="square" lIns="91440" tIns="45720" rIns="91440" bIns="45720" anchor="t">
            <a:spAutoFit/>
          </a:bodyPr>
          <a:lstStyle/>
          <a:p>
            <a:endParaRPr lang="nl-NL" sz="1100" b="1" dirty="0">
              <a:solidFill>
                <a:srgbClr val="000000"/>
              </a:solidFill>
              <a:ea typeface="+mn-lt"/>
              <a:cs typeface="+mn-lt"/>
            </a:endParaRPr>
          </a:p>
          <a:p>
            <a:br>
              <a:rPr lang="nl-NL" sz="1100" dirty="0">
                <a:solidFill>
                  <a:srgbClr val="000000"/>
                </a:solidFill>
                <a:ea typeface="+mn-lt"/>
                <a:cs typeface="+mn-lt"/>
              </a:rPr>
            </a:br>
            <a:r>
              <a:rPr lang="nl-NL" sz="1400" b="1" dirty="0">
                <a:solidFill>
                  <a:srgbClr val="000000"/>
                </a:solidFill>
                <a:ea typeface="+mn-lt"/>
                <a:cs typeface="+mn-lt"/>
              </a:rPr>
              <a:t>Peuter- en kleutergym</a:t>
            </a:r>
            <a:br>
              <a:rPr lang="nl-NL" sz="1400" b="1" dirty="0">
                <a:solidFill>
                  <a:srgbClr val="000000"/>
                </a:solidFill>
                <a:ea typeface="+mn-lt"/>
                <a:cs typeface="+mn-lt"/>
              </a:rPr>
            </a:br>
            <a:r>
              <a:rPr lang="nl-NL" sz="1100" dirty="0">
                <a:solidFill>
                  <a:srgbClr val="000000"/>
                </a:solidFill>
              </a:rPr>
              <a:t>De jongste kinderen van onze vereniging nemen wekelijks deel aan de gymlessen op woensdagmiddag. Vanaf 2,5 jaar kunnen zij instromen en spelenderwijs kennismaken met verschillende toestellen en vormen van bewegen.</a:t>
            </a:r>
            <a:br>
              <a:rPr lang="nl-NL" sz="1100" dirty="0">
                <a:solidFill>
                  <a:srgbClr val="000000"/>
                </a:solidFill>
                <a:ea typeface="Calibri"/>
                <a:cs typeface="Calibri"/>
              </a:rPr>
            </a:br>
            <a:br>
              <a:rPr lang="nl-NL" sz="1100" dirty="0">
                <a:solidFill>
                  <a:srgbClr val="000000"/>
                </a:solidFill>
                <a:ea typeface="Calibri"/>
                <a:cs typeface="Calibri"/>
              </a:rPr>
            </a:br>
            <a:r>
              <a:rPr lang="nl-NL" sz="1100" dirty="0">
                <a:solidFill>
                  <a:srgbClr val="000000"/>
                </a:solidFill>
              </a:rPr>
              <a:t>Tijdens de tweede les krijgen de kleuters meer gerichte opdrachten en leren zij samenwerken. De lessen worden aangeboden binnen wisselende thema’s, zoals dieren, circus, herfst en winter. Op deze manier wordt hun fantasie geprikkeld en leren zij diverse bewegingen. Muziek vormt daarbij een vaste pijler: het ondersteunt de lesopbouw en draagt bij aan de expressieve ontwikkeling van de kinderen.</a:t>
            </a:r>
            <a:br>
              <a:rPr lang="nl-NL" sz="1100" dirty="0">
                <a:solidFill>
                  <a:srgbClr val="000000"/>
                </a:solidFill>
                <a:ea typeface="Calibri"/>
                <a:cs typeface="Calibri"/>
              </a:rPr>
            </a:br>
            <a:br>
              <a:rPr lang="nl-NL" sz="1100" dirty="0">
                <a:solidFill>
                  <a:srgbClr val="000000"/>
                </a:solidFill>
              </a:rPr>
            </a:br>
            <a:r>
              <a:rPr lang="nl-NL" sz="1100" dirty="0">
                <a:solidFill>
                  <a:srgbClr val="000000"/>
                </a:solidFill>
              </a:rPr>
              <a:t>Een jaarlijks hoogtepunt is de </a:t>
            </a:r>
            <a:r>
              <a:rPr lang="nl-NL" sz="1100" dirty="0" err="1">
                <a:solidFill>
                  <a:srgbClr val="000000"/>
                </a:solidFill>
              </a:rPr>
              <a:t>ouderles</a:t>
            </a:r>
            <a:r>
              <a:rPr lang="nl-NL" sz="1100" dirty="0">
                <a:solidFill>
                  <a:srgbClr val="000000"/>
                </a:solidFill>
              </a:rPr>
              <a:t>, waarin ouders actief deelnemen aan de activiteiten. Dit wordt altijd met veel enthousiasme ontvangen en versterkt de betrokkenheid van zowel kinderen als ouders.</a:t>
            </a:r>
            <a:endParaRPr lang="en-US" sz="1100" dirty="0">
              <a:solidFill>
                <a:srgbClr val="000000"/>
              </a:solidFill>
              <a:ea typeface="Calibri" panose="020F0502020204030204"/>
              <a:cs typeface="Calibri" panose="020F0502020204030204"/>
            </a:endParaRPr>
          </a:p>
          <a:p>
            <a:endParaRPr lang="nl-NL" sz="1100" dirty="0">
              <a:solidFill>
                <a:srgbClr val="000000"/>
              </a:solidFill>
              <a:ea typeface="Calibri"/>
              <a:cs typeface="Calibri"/>
            </a:endParaRPr>
          </a:p>
          <a:p>
            <a:br>
              <a:rPr lang="nl-NL" sz="1400" b="1" dirty="0">
                <a:solidFill>
                  <a:srgbClr val="000000"/>
                </a:solidFill>
                <a:ea typeface="+mn-lt"/>
                <a:cs typeface="+mn-lt"/>
              </a:rPr>
            </a:br>
            <a:endParaRPr lang="nl-NL" sz="1400" b="1" dirty="0">
              <a:ea typeface="+mn-lt"/>
              <a:cs typeface="+mn-lt"/>
            </a:endParaRPr>
          </a:p>
          <a:p>
            <a:endParaRPr lang="nl-NL" sz="1400" b="1" dirty="0">
              <a:solidFill>
                <a:srgbClr val="000000"/>
              </a:solidFill>
              <a:ea typeface="+mn-lt"/>
              <a:cs typeface="+mn-lt"/>
            </a:endParaRPr>
          </a:p>
          <a:p>
            <a:endParaRPr lang="nl-NL" sz="1400" b="1" dirty="0">
              <a:solidFill>
                <a:srgbClr val="000000"/>
              </a:solidFill>
              <a:ea typeface="+mn-lt"/>
              <a:cs typeface="+mn-lt"/>
            </a:endParaRPr>
          </a:p>
          <a:p>
            <a:endParaRPr lang="nl-NL" sz="1400" b="1" dirty="0">
              <a:solidFill>
                <a:srgbClr val="000000"/>
              </a:solidFill>
              <a:ea typeface="+mn-lt"/>
              <a:cs typeface="+mn-lt"/>
            </a:endParaRPr>
          </a:p>
          <a:p>
            <a:endParaRPr lang="nl-NL" sz="1400" b="1" dirty="0">
              <a:solidFill>
                <a:srgbClr val="000000"/>
              </a:solidFill>
              <a:ea typeface="+mn-lt"/>
              <a:cs typeface="+mn-lt"/>
            </a:endParaRPr>
          </a:p>
          <a:p>
            <a:endParaRPr lang="nl-NL" sz="1400" b="1" dirty="0">
              <a:solidFill>
                <a:srgbClr val="000000"/>
              </a:solidFill>
              <a:ea typeface="+mn-lt"/>
              <a:cs typeface="+mn-lt"/>
            </a:endParaRPr>
          </a:p>
          <a:p>
            <a:endParaRPr lang="nl-NL" sz="1400" b="1" dirty="0">
              <a:solidFill>
                <a:srgbClr val="000000"/>
              </a:solidFill>
              <a:ea typeface="+mn-lt"/>
              <a:cs typeface="+mn-lt"/>
            </a:endParaRPr>
          </a:p>
          <a:p>
            <a:endParaRPr lang="nl-NL" sz="1400" b="1" dirty="0">
              <a:solidFill>
                <a:srgbClr val="000000"/>
              </a:solidFill>
              <a:ea typeface="+mn-lt"/>
              <a:cs typeface="+mn-lt"/>
            </a:endParaRPr>
          </a:p>
          <a:p>
            <a:r>
              <a:rPr lang="nl-NL" sz="1400" b="1" dirty="0">
                <a:solidFill>
                  <a:srgbClr val="000000"/>
                </a:solidFill>
                <a:ea typeface="+mn-lt"/>
                <a:cs typeface="+mn-lt"/>
              </a:rPr>
              <a:t>Ladiesfit</a:t>
            </a:r>
            <a:br>
              <a:rPr lang="nl-NL" sz="1400" b="1" dirty="0">
                <a:solidFill>
                  <a:srgbClr val="000000"/>
                </a:solidFill>
                <a:ea typeface="+mn-lt"/>
                <a:cs typeface="+mn-lt"/>
              </a:rPr>
            </a:br>
            <a:r>
              <a:rPr lang="nl-NL" sz="1100" dirty="0">
                <a:solidFill>
                  <a:srgbClr val="000000"/>
                </a:solidFill>
                <a:ea typeface="+mn-lt"/>
                <a:cs typeface="+mn-lt"/>
              </a:rPr>
              <a:t>Geen input.</a:t>
            </a:r>
            <a:br>
              <a:rPr lang="nl-NL" sz="1400" b="1" dirty="0">
                <a:solidFill>
                  <a:srgbClr val="000000"/>
                </a:solidFill>
                <a:ea typeface="+mn-lt"/>
                <a:cs typeface="+mn-lt"/>
              </a:rPr>
            </a:br>
            <a:br>
              <a:rPr lang="nl-NL" sz="1400" b="1" dirty="0">
                <a:solidFill>
                  <a:srgbClr val="000000"/>
                </a:solidFill>
                <a:ea typeface="+mn-lt"/>
                <a:cs typeface="+mn-lt"/>
              </a:rPr>
            </a:br>
            <a:r>
              <a:rPr lang="nl-NL" sz="1400" b="1" dirty="0">
                <a:solidFill>
                  <a:srgbClr val="000000"/>
                </a:solidFill>
                <a:ea typeface="+mn-lt"/>
                <a:cs typeface="+mn-lt"/>
              </a:rPr>
              <a:t>Volleybal</a:t>
            </a:r>
            <a:endParaRPr lang="nl-NL" sz="1400">
              <a:solidFill>
                <a:srgbClr val="000000"/>
              </a:solidFill>
              <a:ea typeface="+mn-lt"/>
              <a:cs typeface="+mn-lt"/>
            </a:endParaRPr>
          </a:p>
          <a:p>
            <a:r>
              <a:rPr lang="nl-NL" sz="1100" dirty="0">
                <a:solidFill>
                  <a:srgbClr val="000000"/>
                </a:solidFill>
                <a:ea typeface="+mn-lt"/>
                <a:cs typeface="+mn-lt"/>
              </a:rPr>
              <a:t>Geen input.</a:t>
            </a:r>
            <a:br>
              <a:rPr lang="nl-NL" sz="1400" b="1" dirty="0">
                <a:solidFill>
                  <a:srgbClr val="000000"/>
                </a:solidFill>
                <a:ea typeface="+mn-lt"/>
                <a:cs typeface="+mn-lt"/>
              </a:rPr>
            </a:br>
            <a:br>
              <a:rPr lang="nl-NL" sz="1400" b="1" dirty="0">
                <a:solidFill>
                  <a:srgbClr val="000000"/>
                </a:solidFill>
                <a:ea typeface="+mn-lt"/>
                <a:cs typeface="+mn-lt"/>
              </a:rPr>
            </a:br>
            <a:endParaRPr lang="nl-NL" sz="1100">
              <a:solidFill>
                <a:srgbClr val="000000"/>
              </a:solidFill>
              <a:ea typeface="+mn-lt"/>
              <a:cs typeface="+mn-lt"/>
            </a:endParaRPr>
          </a:p>
        </p:txBody>
      </p:sp>
      <p:sp>
        <p:nvSpPr>
          <p:cNvPr id="2" name="Tekstvak 3">
            <a:extLst>
              <a:ext uri="{FF2B5EF4-FFF2-40B4-BE49-F238E27FC236}">
                <a16:creationId xmlns:a16="http://schemas.microsoft.com/office/drawing/2014/main" id="{BC3900CD-17A4-0D98-C80B-ADD0F9AF580F}"/>
              </a:ext>
            </a:extLst>
          </p:cNvPr>
          <p:cNvSpPr txBox="1"/>
          <p:nvPr/>
        </p:nvSpPr>
        <p:spPr>
          <a:xfrm>
            <a:off x="6440905" y="666122"/>
            <a:ext cx="5232185" cy="5047536"/>
          </a:xfrm>
          <a:prstGeom prst="rect">
            <a:avLst/>
          </a:prstGeom>
          <a:noFill/>
        </p:spPr>
        <p:txBody>
          <a:bodyPr wrap="square" lIns="91440" tIns="45720" rIns="91440" bIns="45720" anchor="t">
            <a:spAutoFit/>
          </a:bodyPr>
          <a:lstStyle/>
          <a:p>
            <a:r>
              <a:rPr lang="nl-NL" sz="1400" b="1" dirty="0">
                <a:solidFill>
                  <a:srgbClr val="000000"/>
                </a:solidFill>
                <a:ea typeface="+mn-lt"/>
                <a:cs typeface="+mn-lt"/>
              </a:rPr>
              <a:t>Vrijwilligers en stagiaires</a:t>
            </a:r>
            <a:br>
              <a:rPr lang="nl-NL" sz="1400" b="1" dirty="0">
                <a:solidFill>
                  <a:srgbClr val="000000"/>
                </a:solidFill>
                <a:ea typeface="+mn-lt"/>
                <a:cs typeface="+mn-lt"/>
              </a:rPr>
            </a:br>
            <a:r>
              <a:rPr lang="nl-NL" sz="1100" dirty="0">
                <a:solidFill>
                  <a:srgbClr val="000000"/>
                </a:solidFill>
                <a:ea typeface="+mn-lt"/>
                <a:cs typeface="+mn-lt"/>
              </a:rPr>
              <a:t>Het opleiden van trainers was- en blijft een van de doelen. Vakkundig geschoolde trainer-coaches zijn onmisbaar voor G.V. DOS. Zij zorgen voor het bestaan van de vereniging. Opleiden dient hierin in de breedste zin van het woord te worden gezien. Van het opleiden tot hulpleiding, assistent-trainer, jurylid, trainer-coach, bijscholing tot en met niet direct aan de gymsport gerelateerde opleidingen, die de vereniging indirect verder brengt. </a:t>
            </a:r>
            <a:br>
              <a:rPr lang="nl-NL" sz="1100" dirty="0">
                <a:ea typeface="+mn-lt"/>
                <a:cs typeface="+mn-lt"/>
              </a:rPr>
            </a:br>
            <a:br>
              <a:rPr lang="nl-NL" sz="1100" dirty="0">
                <a:ea typeface="Calibri"/>
                <a:cs typeface="Calibri"/>
              </a:rPr>
            </a:br>
            <a:r>
              <a:rPr lang="nl-NL" sz="1100" dirty="0">
                <a:ea typeface="+mn-lt"/>
                <a:cs typeface="+mn-lt"/>
              </a:rPr>
              <a:t>In het sportjaar 2024-2025 zijn onderstaande leden geschoold en geslaagd voor hun opleiding.</a:t>
            </a:r>
            <a:br>
              <a:rPr lang="nl-NL" sz="1100" dirty="0">
                <a:ea typeface="+mn-lt"/>
                <a:cs typeface="+mn-lt"/>
              </a:rPr>
            </a:br>
            <a:br>
              <a:rPr lang="nl-NL" sz="1100" dirty="0">
                <a:ea typeface="+mn-lt"/>
                <a:cs typeface="+mn-lt"/>
              </a:rPr>
            </a:br>
            <a:r>
              <a:rPr lang="nl-NL" sz="1100" u="sng" dirty="0">
                <a:ea typeface="+mn-lt"/>
                <a:cs typeface="+mn-lt"/>
              </a:rPr>
              <a:t>Assistent trainer niveau 1</a:t>
            </a:r>
            <a:br>
              <a:rPr lang="nl-NL" sz="1100" u="sng" dirty="0">
                <a:ea typeface="+mn-lt"/>
                <a:cs typeface="+mn-lt"/>
              </a:rPr>
            </a:br>
            <a:r>
              <a:rPr lang="nl-NL" sz="1100" dirty="0">
                <a:ea typeface="+mn-lt"/>
                <a:cs typeface="+mn-lt"/>
              </a:rPr>
              <a:t>Hannah Lutke – Schipholt</a:t>
            </a:r>
            <a:br>
              <a:rPr lang="nl-NL" sz="1100" dirty="0">
                <a:ea typeface="+mn-lt"/>
                <a:cs typeface="+mn-lt"/>
              </a:rPr>
            </a:br>
            <a:r>
              <a:rPr lang="nl-NL" sz="1100" dirty="0">
                <a:ea typeface="+mn-lt"/>
                <a:cs typeface="+mn-lt"/>
              </a:rPr>
              <a:t>Amy van Hooff</a:t>
            </a:r>
            <a:br>
              <a:rPr lang="nl-NL" sz="1100" dirty="0">
                <a:ea typeface="+mn-lt"/>
                <a:cs typeface="+mn-lt"/>
              </a:rPr>
            </a:br>
            <a:r>
              <a:rPr lang="nl-NL" sz="1100" dirty="0">
                <a:ea typeface="+mn-lt"/>
                <a:cs typeface="+mn-lt"/>
              </a:rPr>
              <a:t>Kiki van Balkom</a:t>
            </a:r>
            <a:br>
              <a:rPr lang="nl-NL" sz="1100" dirty="0">
                <a:ea typeface="+mn-lt"/>
                <a:cs typeface="+mn-lt"/>
              </a:rPr>
            </a:br>
            <a:br>
              <a:rPr lang="nl-NL" sz="1100" dirty="0">
                <a:ea typeface="+mn-lt"/>
                <a:cs typeface="+mn-lt"/>
              </a:rPr>
            </a:br>
            <a:r>
              <a:rPr lang="nl-NL" sz="1100" u="sng" dirty="0">
                <a:ea typeface="+mn-lt"/>
                <a:cs typeface="+mn-lt"/>
              </a:rPr>
              <a:t>Assistent trainer niveau 2</a:t>
            </a:r>
            <a:br>
              <a:rPr lang="nl-NL" sz="1100" u="sng" dirty="0">
                <a:ea typeface="+mn-lt"/>
                <a:cs typeface="+mn-lt"/>
              </a:rPr>
            </a:br>
            <a:r>
              <a:rPr lang="nl-NL" sz="1100" dirty="0">
                <a:ea typeface="+mn-lt"/>
                <a:cs typeface="+mn-lt"/>
              </a:rPr>
              <a:t>Ilse Panen</a:t>
            </a:r>
            <a:br>
              <a:rPr lang="nl-NL" sz="1100" dirty="0">
                <a:ea typeface="+mn-lt"/>
                <a:cs typeface="+mn-lt"/>
              </a:rPr>
            </a:br>
            <a:r>
              <a:rPr lang="nl-NL" sz="1100" dirty="0">
                <a:ea typeface="+mn-lt"/>
                <a:cs typeface="+mn-lt"/>
              </a:rPr>
              <a:t>Koert </a:t>
            </a:r>
            <a:r>
              <a:rPr lang="nl-NL" sz="1100" dirty="0" err="1">
                <a:ea typeface="+mn-lt"/>
                <a:cs typeface="+mn-lt"/>
              </a:rPr>
              <a:t>Marcelissen</a:t>
            </a:r>
            <a:br>
              <a:rPr lang="nl-NL" sz="1100" dirty="0">
                <a:ea typeface="+mn-lt"/>
                <a:cs typeface="+mn-lt"/>
              </a:rPr>
            </a:br>
            <a:r>
              <a:rPr lang="nl-NL" sz="1100" dirty="0">
                <a:ea typeface="+mn-lt"/>
                <a:cs typeface="+mn-lt"/>
              </a:rPr>
              <a:t>Youri Emmen</a:t>
            </a:r>
            <a:br>
              <a:rPr lang="nl-NL" sz="1100" dirty="0">
                <a:ea typeface="+mn-lt"/>
                <a:cs typeface="+mn-lt"/>
              </a:rPr>
            </a:br>
            <a:r>
              <a:rPr lang="nl-NL" sz="1100" dirty="0">
                <a:ea typeface="+mn-lt"/>
                <a:cs typeface="+mn-lt"/>
              </a:rPr>
              <a:t>Joy Adams</a:t>
            </a:r>
            <a:br>
              <a:rPr lang="nl-NL" sz="1100" dirty="0">
                <a:ea typeface="+mn-lt"/>
                <a:cs typeface="+mn-lt"/>
              </a:rPr>
            </a:br>
            <a:br>
              <a:rPr lang="nl-NL" sz="1100" dirty="0">
                <a:ea typeface="+mn-lt"/>
                <a:cs typeface="+mn-lt"/>
              </a:rPr>
            </a:br>
            <a:r>
              <a:rPr lang="nl-NL" sz="1100" u="sng" dirty="0">
                <a:ea typeface="+mn-lt"/>
                <a:cs typeface="+mn-lt"/>
              </a:rPr>
              <a:t>Assistent trainer niveau 3</a:t>
            </a:r>
            <a:br>
              <a:rPr lang="nl-NL" sz="1100" u="sng" dirty="0">
                <a:ea typeface="+mn-lt"/>
                <a:cs typeface="+mn-lt"/>
              </a:rPr>
            </a:br>
            <a:r>
              <a:rPr lang="nl-NL" sz="1100" dirty="0">
                <a:ea typeface="+mn-lt"/>
                <a:cs typeface="+mn-lt"/>
              </a:rPr>
              <a:t>Koert </a:t>
            </a:r>
            <a:r>
              <a:rPr lang="nl-NL" sz="1100" dirty="0" err="1">
                <a:ea typeface="+mn-lt"/>
                <a:cs typeface="+mn-lt"/>
              </a:rPr>
              <a:t>Marcelissen</a:t>
            </a:r>
            <a:br>
              <a:rPr lang="nl-NL" sz="1100" dirty="0">
                <a:ea typeface="+mn-lt"/>
                <a:cs typeface="+mn-lt"/>
              </a:rPr>
            </a:br>
            <a:r>
              <a:rPr lang="nl-NL" sz="1100" dirty="0">
                <a:ea typeface="+mn-lt"/>
                <a:cs typeface="+mn-lt"/>
              </a:rPr>
              <a:t>Youri Emmen</a:t>
            </a:r>
            <a:br>
              <a:rPr lang="nl-NL" sz="1100" dirty="0">
                <a:ea typeface="+mn-lt"/>
                <a:cs typeface="+mn-lt"/>
              </a:rPr>
            </a:br>
            <a:r>
              <a:rPr lang="nl-NL" sz="1100" dirty="0">
                <a:ea typeface="+mn-lt"/>
                <a:cs typeface="+mn-lt"/>
              </a:rPr>
              <a:t>Suze Bakker</a:t>
            </a:r>
            <a:br>
              <a:rPr lang="nl-NL" sz="1100" dirty="0">
                <a:ea typeface="+mn-lt"/>
                <a:cs typeface="+mn-lt"/>
              </a:rPr>
            </a:br>
            <a:r>
              <a:rPr lang="nl-NL" sz="1100" dirty="0">
                <a:ea typeface="+mn-lt"/>
                <a:cs typeface="+mn-lt"/>
              </a:rPr>
              <a:t>Guusje Jespers</a:t>
            </a:r>
            <a:br>
              <a:rPr lang="nl-NL" sz="1100" dirty="0">
                <a:ea typeface="+mn-lt"/>
                <a:cs typeface="+mn-lt"/>
              </a:rPr>
            </a:br>
            <a:r>
              <a:rPr lang="nl-NL" sz="1100" dirty="0">
                <a:ea typeface="+mn-lt"/>
                <a:cs typeface="+mn-lt"/>
              </a:rPr>
              <a:t>Elke van Velthoven</a:t>
            </a:r>
            <a:endParaRPr lang="nl-NL" sz="1400" b="1" dirty="0">
              <a:ea typeface="+mn-lt"/>
              <a:cs typeface="+mn-lt"/>
            </a:endParaRPr>
          </a:p>
        </p:txBody>
      </p:sp>
      <p:pic>
        <p:nvPicPr>
          <p:cNvPr id="4" name="Picture 3" descr="A group of children sitting on the floor&#10;&#10;AI-generated content may be incorrect.">
            <a:extLst>
              <a:ext uri="{FF2B5EF4-FFF2-40B4-BE49-F238E27FC236}">
                <a16:creationId xmlns:a16="http://schemas.microsoft.com/office/drawing/2014/main" id="{FA5B67AE-92A2-C3D9-2AF7-CE03BA28C67F}"/>
              </a:ext>
            </a:extLst>
          </p:cNvPr>
          <p:cNvPicPr>
            <a:picLocks noChangeAspect="1"/>
          </p:cNvPicPr>
          <p:nvPr/>
        </p:nvPicPr>
        <p:blipFill>
          <a:blip r:embed="rId3"/>
          <a:stretch>
            <a:fillRect/>
          </a:stretch>
        </p:blipFill>
        <p:spPr>
          <a:xfrm>
            <a:off x="242888" y="2824163"/>
            <a:ext cx="3495675" cy="1752600"/>
          </a:xfrm>
          <a:prstGeom prst="rect">
            <a:avLst/>
          </a:prstGeom>
        </p:spPr>
      </p:pic>
    </p:spTree>
    <p:extLst>
      <p:ext uri="{BB962C8B-B14F-4D97-AF65-F5344CB8AC3E}">
        <p14:creationId xmlns:p14="http://schemas.microsoft.com/office/powerpoint/2010/main" val="65930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9" name="Rectangle 717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1" name="Rectangle 718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9DF518AB-44BA-80D4-EBBC-216E42DD5E59}"/>
              </a:ext>
            </a:extLst>
          </p:cNvPr>
          <p:cNvSpPr txBox="1"/>
          <p:nvPr/>
        </p:nvSpPr>
        <p:spPr>
          <a:xfrm>
            <a:off x="339090" y="482450"/>
            <a:ext cx="6724531" cy="5893100"/>
          </a:xfrm>
          <a:prstGeom prst="rect">
            <a:avLst/>
          </a:prstGeom>
        </p:spPr>
        <p:txBody>
          <a:bodyPr vert="horz" lIns="91440" tIns="45720" rIns="91440" bIns="45720" rtlCol="0" anchor="t" anchorCtr="0">
            <a:noAutofit/>
          </a:bodyPr>
          <a:lstStyle/>
          <a:p>
            <a:pPr>
              <a:defRPr/>
            </a:pPr>
            <a:r>
              <a:rPr lang="nl-NL" sz="2000" b="1" dirty="0">
                <a:cs typeface="Arial"/>
              </a:rPr>
              <a:t>Jaarverslag Activiteiten Commissie 2024 / 2025</a:t>
            </a:r>
            <a:br>
              <a:rPr lang="nl-NL" sz="2000" b="1" dirty="0">
                <a:cs typeface="Arial" panose="020B0604020202020204" pitchFamily="34" charset="0"/>
              </a:rPr>
            </a:br>
            <a:br>
              <a:rPr lang="nl-NL" sz="1400" b="1" dirty="0">
                <a:cs typeface="Arial" panose="020B0604020202020204" pitchFamily="34" charset="0"/>
              </a:rPr>
            </a:br>
            <a:br>
              <a:rPr lang="nl-NL" sz="1400" b="1" dirty="0">
                <a:cs typeface="Arial"/>
              </a:rPr>
            </a:br>
            <a:r>
              <a:rPr kumimoji="0" lang="nl-NL" sz="1400" b="0" i="0" u="none" strike="noStrike" kern="1200" cap="none" spc="0" normalizeH="0" baseline="0" noProof="0" dirty="0">
                <a:ln>
                  <a:noFill/>
                </a:ln>
                <a:solidFill>
                  <a:prstClr val="black"/>
                </a:solidFill>
                <a:effectLst/>
                <a:uLnTx/>
                <a:uFillTx/>
                <a:ea typeface="+mn-lt"/>
                <a:cs typeface="+mn-lt"/>
              </a:rPr>
              <a:t>De Activiteiten Commissie (AC) draagt zorg voor diverse activiteiten</a:t>
            </a:r>
            <a:endParaRPr lang="nl-NL" sz="1400" dirty="0">
              <a:solidFill>
                <a:prstClr val="black"/>
              </a:solidFill>
              <a:ea typeface="+mn-lt"/>
              <a:cs typeface="+mn-lt"/>
            </a:endParaRPr>
          </a:p>
          <a:p>
            <a:pPr>
              <a:defRPr/>
            </a:pPr>
            <a:r>
              <a:rPr kumimoji="0" lang="nl-NL" sz="1400" b="0" i="0" u="none" strike="noStrike" kern="1200" cap="none" spc="0" normalizeH="0" baseline="0" noProof="0" dirty="0">
                <a:ln>
                  <a:noFill/>
                </a:ln>
                <a:solidFill>
                  <a:prstClr val="black"/>
                </a:solidFill>
                <a:effectLst/>
                <a:uLnTx/>
                <a:uFillTx/>
                <a:ea typeface="+mn-lt"/>
                <a:cs typeface="+mn-lt"/>
              </a:rPr>
              <a:t>die worden georganiseerd door de vereniging. De </a:t>
            </a:r>
            <a:r>
              <a:rPr lang="nl-NL" sz="1400" dirty="0">
                <a:solidFill>
                  <a:prstClr val="black"/>
                </a:solidFill>
                <a:ea typeface="+mn-lt"/>
                <a:cs typeface="+mn-lt"/>
              </a:rPr>
              <a:t>belangrijkste taken</a:t>
            </a:r>
            <a:r>
              <a:rPr kumimoji="0" lang="nl-NL" sz="1400" b="0" i="0" u="none" strike="noStrike" kern="1200" cap="none" spc="0" normalizeH="0" baseline="0" noProof="0" dirty="0">
                <a:ln>
                  <a:noFill/>
                </a:ln>
                <a:solidFill>
                  <a:prstClr val="black"/>
                </a:solidFill>
                <a:effectLst/>
                <a:uLnTx/>
                <a:uFillTx/>
                <a:ea typeface="+mn-lt"/>
                <a:cs typeface="+mn-lt"/>
              </a:rPr>
              <a:t> zijn:</a:t>
            </a:r>
            <a:endParaRPr lang="nl-NL" sz="1400" dirty="0">
              <a:solidFill>
                <a:prstClr val="black"/>
              </a:solidFill>
              <a:ea typeface="+mn-lt"/>
              <a:cs typeface="+mn-lt"/>
            </a:endParaRPr>
          </a:p>
          <a:p>
            <a:pPr lvl="0" algn="l" defTabSz="914400">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ea typeface="+mn-lt"/>
                <a:cs typeface="+mn-lt"/>
              </a:rPr>
              <a:t>- Zorgdragen voor de Club Kampioenschappen;</a:t>
            </a:r>
            <a:endParaRPr lang="nl-NL" sz="1400" dirty="0">
              <a:solidFill>
                <a:prstClr val="black"/>
              </a:solidFill>
              <a:ea typeface="+mn-lt"/>
              <a:cs typeface="+mn-lt"/>
            </a:endParaRPr>
          </a:p>
          <a:p>
            <a:pPr>
              <a:defRPr/>
            </a:pPr>
            <a:r>
              <a:rPr kumimoji="0" lang="nl-NL" sz="1400" b="0" i="0" u="none" strike="noStrike" kern="1200" cap="none" spc="0" normalizeH="0" baseline="0" noProof="0" dirty="0">
                <a:ln>
                  <a:noFill/>
                </a:ln>
                <a:solidFill>
                  <a:prstClr val="black"/>
                </a:solidFill>
                <a:effectLst/>
                <a:uLnTx/>
                <a:uFillTx/>
                <a:ea typeface="+mn-lt"/>
                <a:cs typeface="+mn-lt"/>
              </a:rPr>
              <a:t>- Zorgdragen voor de </a:t>
            </a:r>
            <a:r>
              <a:rPr lang="nl-NL" sz="1400" dirty="0" err="1">
                <a:solidFill>
                  <a:prstClr val="black"/>
                </a:solidFill>
                <a:ea typeface="+mn-lt"/>
                <a:cs typeface="+mn-lt"/>
              </a:rPr>
              <a:t>bedankdag</a:t>
            </a:r>
            <a:r>
              <a:rPr lang="nl-NL" sz="1400" dirty="0">
                <a:solidFill>
                  <a:prstClr val="black"/>
                </a:solidFill>
                <a:ea typeface="+mn-lt"/>
                <a:cs typeface="+mn-lt"/>
              </a:rPr>
              <a:t> voor de vrijwilligers;</a:t>
            </a:r>
            <a:endParaRPr lang="nl-NL" sz="1400">
              <a:solidFill>
                <a:prstClr val="black"/>
              </a:solidFill>
              <a:ea typeface="Calibri"/>
              <a:cs typeface="Calibri"/>
            </a:endParaRPr>
          </a:p>
          <a:p>
            <a:pPr>
              <a:defRPr/>
            </a:pPr>
            <a:r>
              <a:rPr lang="nl-NL" sz="1400" dirty="0">
                <a:solidFill>
                  <a:prstClr val="black"/>
                </a:solidFill>
                <a:ea typeface="+mn-lt"/>
                <a:cs typeface="+mn-lt"/>
              </a:rPr>
              <a:t>- Zorgdragen voor de Algemene Ledenvergadering.</a:t>
            </a:r>
            <a:endParaRPr lang="nl-NL" sz="1400">
              <a:solidFill>
                <a:prstClr val="black"/>
              </a:solidFill>
              <a:ea typeface="Calibri"/>
              <a:cs typeface="Calibri"/>
            </a:endParaRPr>
          </a:p>
          <a:p>
            <a:pPr>
              <a:defRPr/>
            </a:pPr>
            <a:endParaRPr lang="en-US" sz="1400" dirty="0">
              <a:ea typeface="Calibri"/>
              <a:cs typeface="Calibri"/>
            </a:endParaRPr>
          </a:p>
          <a:p>
            <a:pPr>
              <a:defRPr/>
            </a:pPr>
            <a:r>
              <a:rPr kumimoji="0" lang="nl-NL" sz="1400" b="1" i="0" u="none" strike="noStrike" kern="1200" cap="none" spc="0" normalizeH="0" baseline="0" noProof="0" dirty="0">
                <a:ln>
                  <a:noFill/>
                </a:ln>
                <a:solidFill>
                  <a:prstClr val="black"/>
                </a:solidFill>
                <a:effectLst/>
                <a:uLnTx/>
                <a:uFillTx/>
                <a:ea typeface="+mn-lt"/>
                <a:cs typeface="+mn-lt"/>
              </a:rPr>
              <a:t>Toelichting Activiteiten Commissie</a:t>
            </a:r>
            <a:endParaRPr lang="nl-NL" sz="1400" b="1" dirty="0">
              <a:solidFill>
                <a:prstClr val="black"/>
              </a:solidFill>
              <a:ea typeface="+mn-lt"/>
              <a:cs typeface="+mn-lt"/>
            </a:endParaRPr>
          </a:p>
          <a:p>
            <a:pPr>
              <a:defRPr/>
            </a:pPr>
            <a:r>
              <a:rPr lang="nl-NL" sz="1400" dirty="0">
                <a:solidFill>
                  <a:prstClr val="black"/>
                </a:solidFill>
                <a:ea typeface="+mn-lt"/>
                <a:cs typeface="+mn-lt"/>
              </a:rPr>
              <a:t>Op vrijdag 13 december 2024 werd in 't Plein de Algemene Ledenvergadering gehouden, gevolgd door een spetterende kerstbingo. Er werd hard meegezongen en de enveloppenactie werd goed ontvangen. Velen gingen met een gewonnen item naar huis, alle prijzen waren gedoneerd door de lokale ondernemers.</a:t>
            </a:r>
            <a:br>
              <a:rPr lang="nl-NL" sz="1400" dirty="0">
                <a:ea typeface="+mn-lt"/>
                <a:cs typeface="+mn-lt"/>
              </a:rPr>
            </a:br>
            <a:br>
              <a:rPr lang="nl-NL" sz="1400" dirty="0">
                <a:ea typeface="+mn-lt"/>
                <a:cs typeface="+mn-lt"/>
              </a:rPr>
            </a:br>
            <a:r>
              <a:rPr kumimoji="0" lang="nl-NL" sz="1400" b="0" i="0" u="none" strike="noStrike" kern="1200" cap="none" spc="0" normalizeH="0" baseline="0" noProof="0" dirty="0">
                <a:ln>
                  <a:noFill/>
                </a:ln>
                <a:solidFill>
                  <a:prstClr val="black"/>
                </a:solidFill>
                <a:effectLst/>
                <a:uLnTx/>
                <a:uFillTx/>
                <a:ea typeface="+mn-lt"/>
                <a:cs typeface="+mn-lt"/>
              </a:rPr>
              <a:t>Op zondag </a:t>
            </a:r>
            <a:r>
              <a:rPr lang="nl-NL" sz="1400" dirty="0">
                <a:solidFill>
                  <a:prstClr val="black"/>
                </a:solidFill>
                <a:ea typeface="+mn-lt"/>
                <a:cs typeface="+mn-lt"/>
              </a:rPr>
              <a:t>13 </a:t>
            </a:r>
            <a:r>
              <a:rPr kumimoji="0" lang="nl-NL" sz="1400" b="0" i="0" u="none" strike="noStrike" kern="1200" cap="none" spc="0" normalizeH="0" baseline="0" noProof="0" dirty="0">
                <a:ln>
                  <a:noFill/>
                </a:ln>
                <a:solidFill>
                  <a:prstClr val="black"/>
                </a:solidFill>
                <a:effectLst/>
                <a:uLnTx/>
                <a:uFillTx/>
                <a:ea typeface="+mn-lt"/>
                <a:cs typeface="+mn-lt"/>
              </a:rPr>
              <a:t>april zijn de jaarlijkse clubkampioenschappen georganiseerd, </a:t>
            </a:r>
            <a:r>
              <a:rPr lang="nl-NL" sz="1400" dirty="0">
                <a:solidFill>
                  <a:prstClr val="black"/>
                </a:solidFill>
                <a:ea typeface="+mn-lt"/>
                <a:cs typeface="+mn-lt"/>
              </a:rPr>
              <a:t>iedereen </a:t>
            </a:r>
            <a:r>
              <a:rPr kumimoji="0" lang="nl-NL" sz="1400" b="0" i="0" u="none" strike="noStrike" kern="1200" cap="none" spc="0" normalizeH="0" baseline="0" noProof="0" dirty="0">
                <a:ln>
                  <a:noFill/>
                </a:ln>
                <a:solidFill>
                  <a:prstClr val="black"/>
                </a:solidFill>
                <a:effectLst/>
                <a:uLnTx/>
                <a:uFillTx/>
                <a:ea typeface="+mn-lt"/>
                <a:cs typeface="+mn-lt"/>
              </a:rPr>
              <a:t>heeft hier weer mooie sprongen of turncombinaties laten zien, ieder op zijn of haar eigen niveau.</a:t>
            </a:r>
            <a:br>
              <a:rPr lang="nl-NL" sz="1400" dirty="0">
                <a:ea typeface="+mn-lt"/>
                <a:cs typeface="+mn-lt"/>
              </a:rPr>
            </a:br>
            <a:br>
              <a:rPr lang="nl-NL" sz="1400" dirty="0">
                <a:ea typeface="+mn-lt"/>
                <a:cs typeface="+mn-lt"/>
              </a:rPr>
            </a:br>
            <a:r>
              <a:rPr kumimoji="0" lang="nl-NL" sz="1400" b="0" i="0" u="none" strike="noStrike" kern="1200" cap="none" spc="0" normalizeH="0" baseline="0" noProof="0" dirty="0">
                <a:ln>
                  <a:noFill/>
                </a:ln>
                <a:solidFill>
                  <a:prstClr val="black"/>
                </a:solidFill>
                <a:effectLst/>
                <a:uLnTx/>
                <a:uFillTx/>
                <a:ea typeface="+mn-lt"/>
                <a:cs typeface="+mn-lt"/>
              </a:rPr>
              <a:t>Op </a:t>
            </a:r>
            <a:r>
              <a:rPr lang="nl-NL" sz="1400" dirty="0">
                <a:solidFill>
                  <a:prstClr val="black"/>
                </a:solidFill>
                <a:ea typeface="+mn-lt"/>
                <a:cs typeface="+mn-lt"/>
              </a:rPr>
              <a:t>zondag 22 juni </a:t>
            </a:r>
            <a:r>
              <a:rPr kumimoji="0" lang="nl-NL" sz="1400" b="0" i="0" u="none" strike="noStrike" kern="1200" cap="none" spc="0" normalizeH="0" baseline="0" noProof="0" dirty="0">
                <a:ln>
                  <a:noFill/>
                </a:ln>
                <a:solidFill>
                  <a:prstClr val="black"/>
                </a:solidFill>
                <a:effectLst/>
                <a:uLnTx/>
                <a:uFillTx/>
                <a:ea typeface="+mn-lt"/>
                <a:cs typeface="+mn-lt"/>
              </a:rPr>
              <a:t>was de </a:t>
            </a:r>
            <a:r>
              <a:rPr kumimoji="0" lang="nl-NL" sz="1400" b="0" i="0" u="none" strike="noStrike" kern="1200" cap="none" spc="0" normalizeH="0" baseline="0" noProof="0" dirty="0" err="1">
                <a:ln>
                  <a:noFill/>
                </a:ln>
                <a:solidFill>
                  <a:prstClr val="black"/>
                </a:solidFill>
                <a:effectLst/>
                <a:uLnTx/>
                <a:uFillTx/>
                <a:ea typeface="+mn-lt"/>
                <a:cs typeface="+mn-lt"/>
              </a:rPr>
              <a:t>bedankdag</a:t>
            </a:r>
            <a:r>
              <a:rPr kumimoji="0" lang="nl-NL" sz="1400" b="0" i="0" u="none" strike="noStrike" kern="1200" cap="none" spc="0" normalizeH="0" baseline="0" noProof="0" dirty="0">
                <a:ln>
                  <a:noFill/>
                </a:ln>
                <a:solidFill>
                  <a:prstClr val="black"/>
                </a:solidFill>
                <a:effectLst/>
                <a:uLnTx/>
                <a:uFillTx/>
                <a:ea typeface="+mn-lt"/>
                <a:cs typeface="+mn-lt"/>
              </a:rPr>
              <a:t> voor de vrijwilligers van DOS. </a:t>
            </a:r>
            <a:r>
              <a:rPr lang="nl-NL" sz="1400" dirty="0">
                <a:solidFill>
                  <a:prstClr val="black"/>
                </a:solidFill>
                <a:ea typeface="+mn-lt"/>
                <a:cs typeface="+mn-lt"/>
              </a:rPr>
              <a:t>De Schelf was hiervoor omgetoverd in een klein casino. Door </a:t>
            </a:r>
            <a:r>
              <a:rPr kumimoji="0" lang="nl-NL" sz="1400" b="0" i="0" u="none" strike="noStrike" kern="1200" cap="none" spc="0" normalizeH="0" baseline="0" noProof="0" dirty="0">
                <a:ln>
                  <a:noFill/>
                </a:ln>
                <a:solidFill>
                  <a:prstClr val="black"/>
                </a:solidFill>
                <a:effectLst/>
                <a:uLnTx/>
                <a:uFillTx/>
                <a:ea typeface="+mn-lt"/>
                <a:cs typeface="+mn-lt"/>
              </a:rPr>
              <a:t>bijna </a:t>
            </a:r>
            <a:r>
              <a:rPr lang="nl-NL" sz="1400" dirty="0">
                <a:solidFill>
                  <a:prstClr val="black"/>
                </a:solidFill>
                <a:ea typeface="+mn-lt"/>
                <a:cs typeface="+mn-lt"/>
              </a:rPr>
              <a:t>40 </a:t>
            </a:r>
            <a:r>
              <a:rPr kumimoji="0" lang="nl-NL" sz="1400" b="0" i="0" u="none" strike="noStrike" kern="1200" cap="none" spc="0" normalizeH="0" baseline="0" noProof="0" dirty="0">
                <a:ln>
                  <a:noFill/>
                </a:ln>
                <a:solidFill>
                  <a:prstClr val="black"/>
                </a:solidFill>
                <a:effectLst/>
                <a:uLnTx/>
                <a:uFillTx/>
                <a:ea typeface="+mn-lt"/>
                <a:cs typeface="+mn-lt"/>
              </a:rPr>
              <a:t>personen is er </a:t>
            </a:r>
            <a:r>
              <a:rPr lang="nl-NL" sz="1400" dirty="0">
                <a:solidFill>
                  <a:prstClr val="black"/>
                </a:solidFill>
                <a:ea typeface="+mn-lt"/>
                <a:cs typeface="+mn-lt"/>
              </a:rPr>
              <a:t>zeer </a:t>
            </a:r>
            <a:r>
              <a:rPr kumimoji="0" lang="nl-NL" sz="1400" b="0" i="0" u="none" strike="noStrike" kern="1200" cap="none" spc="0" normalizeH="0" baseline="0" noProof="0" dirty="0">
                <a:ln>
                  <a:noFill/>
                </a:ln>
                <a:solidFill>
                  <a:prstClr val="black"/>
                </a:solidFill>
                <a:effectLst/>
                <a:uLnTx/>
                <a:uFillTx/>
                <a:ea typeface="+mn-lt"/>
                <a:cs typeface="+mn-lt"/>
              </a:rPr>
              <a:t>fanatiek gespeeld</a:t>
            </a:r>
            <a:r>
              <a:rPr lang="nl-NL" sz="1400" dirty="0">
                <a:solidFill>
                  <a:prstClr val="black"/>
                </a:solidFill>
                <a:ea typeface="+mn-lt"/>
                <a:cs typeface="+mn-lt"/>
              </a:rPr>
              <a:t>, de speelchips werden volop uitgegeven</a:t>
            </a:r>
            <a:r>
              <a:rPr kumimoji="0" lang="nl-NL" sz="1400" b="0" i="0" u="none" strike="noStrike" kern="1200" cap="none" spc="0" normalizeH="0" baseline="0" noProof="0" dirty="0">
                <a:ln>
                  <a:noFill/>
                </a:ln>
                <a:solidFill>
                  <a:prstClr val="black"/>
                </a:solidFill>
                <a:effectLst/>
                <a:uLnTx/>
                <a:uFillTx/>
                <a:ea typeface="+mn-lt"/>
                <a:cs typeface="+mn-lt"/>
              </a:rPr>
              <a:t>. </a:t>
            </a:r>
            <a:r>
              <a:rPr lang="nl-NL" sz="1400" dirty="0">
                <a:solidFill>
                  <a:prstClr val="black"/>
                </a:solidFill>
                <a:ea typeface="+mn-lt"/>
                <a:cs typeface="+mn-lt"/>
              </a:rPr>
              <a:t>Dit alles </a:t>
            </a:r>
            <a:r>
              <a:rPr kumimoji="0" lang="nl-NL" sz="1400" b="0" i="0" u="none" strike="noStrike" kern="1200" cap="none" spc="0" normalizeH="0" baseline="0" noProof="0" dirty="0">
                <a:ln>
                  <a:noFill/>
                </a:ln>
                <a:solidFill>
                  <a:prstClr val="black"/>
                </a:solidFill>
                <a:effectLst/>
                <a:uLnTx/>
                <a:uFillTx/>
                <a:ea typeface="+mn-lt"/>
                <a:cs typeface="+mn-lt"/>
              </a:rPr>
              <a:t>werd </a:t>
            </a:r>
            <a:r>
              <a:rPr lang="nl-NL" sz="1400" dirty="0">
                <a:solidFill>
                  <a:prstClr val="black"/>
                </a:solidFill>
                <a:ea typeface="+mn-lt"/>
                <a:cs typeface="+mn-lt"/>
              </a:rPr>
              <a:t>omlijst door frisdrank </a:t>
            </a:r>
            <a:r>
              <a:rPr kumimoji="0" lang="nl-NL" sz="1400" b="0" i="0" u="none" strike="noStrike" kern="1200" cap="none" spc="0" normalizeH="0" baseline="0" noProof="0" dirty="0">
                <a:ln>
                  <a:noFill/>
                </a:ln>
                <a:solidFill>
                  <a:prstClr val="black"/>
                </a:solidFill>
                <a:effectLst/>
                <a:uLnTx/>
                <a:uFillTx/>
                <a:ea typeface="+mn-lt"/>
                <a:cs typeface="+mn-lt"/>
              </a:rPr>
              <a:t>en </a:t>
            </a:r>
            <a:r>
              <a:rPr lang="nl-NL" sz="1400" dirty="0">
                <a:solidFill>
                  <a:prstClr val="black"/>
                </a:solidFill>
                <a:ea typeface="+mn-lt"/>
                <a:cs typeface="+mn-lt"/>
              </a:rPr>
              <a:t>pizza.</a:t>
            </a:r>
            <a:endParaRPr lang="nl-NL" sz="1400">
              <a:solidFill>
                <a:prstClr val="black"/>
              </a:solidFill>
              <a:ea typeface="Calibri"/>
              <a:cs typeface="Calibri"/>
            </a:endParaRPr>
          </a:p>
          <a:p>
            <a:pPr>
              <a:defRPr/>
            </a:pPr>
            <a:br>
              <a:rPr lang="nl-NL" sz="1400" dirty="0">
                <a:ea typeface="+mn-lt"/>
                <a:cs typeface="+mn-lt"/>
              </a:rPr>
            </a:br>
            <a:r>
              <a:rPr lang="nl-NL" sz="1400" dirty="0">
                <a:solidFill>
                  <a:prstClr val="black"/>
                </a:solidFill>
                <a:ea typeface="+mn-lt"/>
                <a:cs typeface="+mn-lt"/>
              </a:rPr>
              <a:t>Aan het eind van het seizoen hebben we afscheid genomen van </a:t>
            </a:r>
            <a:r>
              <a:rPr lang="nl-NL" sz="1400" err="1">
                <a:solidFill>
                  <a:prstClr val="black"/>
                </a:solidFill>
                <a:ea typeface="+mn-lt"/>
                <a:cs typeface="+mn-lt"/>
              </a:rPr>
              <a:t>Ezia</a:t>
            </a:r>
            <a:r>
              <a:rPr lang="nl-NL" sz="1400" dirty="0">
                <a:solidFill>
                  <a:prstClr val="black"/>
                </a:solidFill>
                <a:ea typeface="+mn-lt"/>
                <a:cs typeface="+mn-lt"/>
              </a:rPr>
              <a:t> Vermeer als commissielid. Zij gaat haar talenten als vrijwilliger ergens anders inzetten</a:t>
            </a:r>
            <a:r>
              <a:rPr kumimoji="0" lang="nl-NL" sz="1400" b="0" i="0" u="none" strike="noStrike" kern="1200" cap="none" spc="0" normalizeH="0" baseline="0" noProof="0" dirty="0">
                <a:ln>
                  <a:noFill/>
                </a:ln>
                <a:solidFill>
                  <a:prstClr val="black"/>
                </a:solidFill>
                <a:effectLst/>
                <a:uLnTx/>
                <a:uFillTx/>
                <a:ea typeface="+mn-lt"/>
                <a:cs typeface="+mn-lt"/>
              </a:rPr>
              <a:t>.</a:t>
            </a:r>
            <a:endParaRPr lang="nl-NL" sz="1400" dirty="0">
              <a:solidFill>
                <a:prstClr val="black"/>
              </a:solidFill>
              <a:highlight>
                <a:srgbClr val="FFFF00"/>
              </a:highlight>
              <a:ea typeface="Calibri"/>
              <a:cs typeface="Arial" panose="020B0604020202020204" pitchFamily="34" charset="0"/>
            </a:endParaRPr>
          </a:p>
        </p:txBody>
      </p:sp>
      <p:pic>
        <p:nvPicPr>
          <p:cNvPr id="4" name="Afbeelding 3" descr="Afbeelding met kleding, persoon, jongen, meisje&#10;&#10;Automatisch gegenereerde beschrijving">
            <a:extLst>
              <a:ext uri="{FF2B5EF4-FFF2-40B4-BE49-F238E27FC236}">
                <a16:creationId xmlns:a16="http://schemas.microsoft.com/office/drawing/2014/main" id="{65CD6CF4-4791-970F-8836-3690E154E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0100" y="0"/>
            <a:ext cx="3857625" cy="6858000"/>
          </a:xfrm>
          <a:prstGeom prst="rect">
            <a:avLst/>
          </a:prstGeom>
        </p:spPr>
      </p:pic>
    </p:spTree>
    <p:extLst>
      <p:ext uri="{BB962C8B-B14F-4D97-AF65-F5344CB8AC3E}">
        <p14:creationId xmlns:p14="http://schemas.microsoft.com/office/powerpoint/2010/main" val="399288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 ">
            <a:extLst>
              <a:ext uri="{FF2B5EF4-FFF2-40B4-BE49-F238E27FC236}">
                <a16:creationId xmlns:a16="http://schemas.microsoft.com/office/drawing/2014/main" id="{FA27E829-3CA0-2ABE-6740-DAFA2F9D6C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19" r="17425" b="540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3" name="Rectangle 820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05" name="Rectangle 820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8B2D6546-A579-EAFC-A9C3-8B56C8530553}"/>
              </a:ext>
            </a:extLst>
          </p:cNvPr>
          <p:cNvSpPr txBox="1"/>
          <p:nvPr/>
        </p:nvSpPr>
        <p:spPr>
          <a:xfrm>
            <a:off x="6710934" y="2770251"/>
            <a:ext cx="3438906" cy="3207258"/>
          </a:xfrm>
          <a:prstGeom prst="rect">
            <a:avLst/>
          </a:prstGeom>
        </p:spPr>
        <p:txBody>
          <a:bodyPr vert="horz" lIns="91440" tIns="45720" rIns="91440" bIns="45720" rtlCol="0" anchor="t">
            <a:normAutofit/>
          </a:bodyPr>
          <a:lstStyle/>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lang="en-US" sz="1600" dirty="0"/>
          </a:p>
        </p:txBody>
      </p:sp>
      <p:sp>
        <p:nvSpPr>
          <p:cNvPr id="2" name="Tekstvak 1">
            <a:extLst>
              <a:ext uri="{FF2B5EF4-FFF2-40B4-BE49-F238E27FC236}">
                <a16:creationId xmlns:a16="http://schemas.microsoft.com/office/drawing/2014/main" id="{8B8A9FDD-10AC-F5EC-0E38-6DA843C99914}"/>
              </a:ext>
            </a:extLst>
          </p:cNvPr>
          <p:cNvSpPr txBox="1"/>
          <p:nvPr/>
        </p:nvSpPr>
        <p:spPr>
          <a:xfrm>
            <a:off x="276726" y="446354"/>
            <a:ext cx="6973160" cy="5893100"/>
          </a:xfrm>
          <a:prstGeom prst="rect">
            <a:avLst/>
          </a:prstGeom>
        </p:spPr>
        <p:txBody>
          <a:bodyPr vert="horz" lIns="91440" tIns="45720" rIns="91440" bIns="45720" rtlCol="0" anchor="t" anchorCtr="0">
            <a:noAutofit/>
          </a:bodyPr>
          <a:lstStyle/>
          <a:p>
            <a:pPr marL="57150" marR="0" lvl="0" fontAlgn="auto">
              <a:lnSpc>
                <a:spcPct val="90000"/>
              </a:lnSpc>
              <a:spcBef>
                <a:spcPts val="0"/>
              </a:spcBef>
              <a:spcAft>
                <a:spcPts val="600"/>
              </a:spcAft>
              <a:buClrTx/>
              <a:buSzTx/>
              <a:tabLst/>
              <a:defRPr/>
            </a:pPr>
            <a:r>
              <a:rPr lang="nl-NL" sz="2000" b="1" dirty="0">
                <a:cs typeface="Arial"/>
              </a:rPr>
              <a:t>Jaarverslag – belangrijke thema’s</a:t>
            </a:r>
            <a:br>
              <a:rPr lang="nl-NL" sz="2000" b="1" dirty="0">
                <a:cs typeface="Arial" panose="020B0604020202020204" pitchFamily="34" charset="0"/>
              </a:rPr>
            </a:br>
            <a:br>
              <a:rPr lang="nl-NL" sz="2000" b="1" dirty="0">
                <a:cs typeface="Arial" panose="020B0604020202020204" pitchFamily="34" charset="0"/>
              </a:rPr>
            </a:br>
            <a:r>
              <a:rPr lang="nl-NL" sz="1400" b="1" dirty="0">
                <a:cs typeface="Arial"/>
              </a:rPr>
              <a:t>Positief sportklimaat (de 4 V’s)</a:t>
            </a:r>
            <a:br>
              <a:rPr lang="nl-NL" sz="1400" b="1" dirty="0">
                <a:cs typeface="Arial" panose="020B0604020202020204" pitchFamily="34" charset="0"/>
              </a:rPr>
            </a:br>
            <a:r>
              <a:rPr lang="nl-NL" sz="1400" dirty="0">
                <a:cs typeface="Arial"/>
              </a:rPr>
              <a:t>Alle trainers, assistent-trainers en volwassen vrijwilligers (+ 18 jaar) hebben een actuele VOG (Verklaring Omtrent Gedrag). </a:t>
            </a:r>
          </a:p>
          <a:p>
            <a:pPr marL="57150" marR="0" lvl="0" fontAlgn="auto">
              <a:lnSpc>
                <a:spcPct val="90000"/>
              </a:lnSpc>
              <a:spcBef>
                <a:spcPts val="0"/>
              </a:spcBef>
              <a:spcAft>
                <a:spcPts val="600"/>
              </a:spcAft>
              <a:buClrTx/>
              <a:buSzTx/>
              <a:tabLst/>
              <a:defRPr/>
            </a:pPr>
            <a:endParaRPr lang="nl-NL" sz="1400" dirty="0">
              <a:cs typeface="Arial" panose="020B0604020202020204" pitchFamily="34" charset="0"/>
            </a:endParaRPr>
          </a:p>
          <a:p>
            <a:pPr marL="57150">
              <a:lnSpc>
                <a:spcPct val="90000"/>
              </a:lnSpc>
              <a:spcAft>
                <a:spcPts val="600"/>
              </a:spcAft>
              <a:defRPr/>
            </a:pPr>
            <a:r>
              <a:rPr lang="nl-NL" sz="1400" dirty="0">
                <a:cs typeface="Arial"/>
              </a:rPr>
              <a:t>G.V. DOS heeft een vertrouwenspersoon. Van beide Vertrouwenspersonen hebben we het bericht ontvangen dat er het afgelopen seizoen geen melding is gemaakt. </a:t>
            </a:r>
            <a:endParaRPr lang="nl-NL" sz="1400" dirty="0">
              <a:ea typeface="Calibri"/>
              <a:cs typeface="Arial"/>
            </a:endParaRPr>
          </a:p>
          <a:p>
            <a:pPr marL="57150" marR="0" lvl="0" fontAlgn="auto">
              <a:lnSpc>
                <a:spcPct val="90000"/>
              </a:lnSpc>
              <a:spcBef>
                <a:spcPts val="0"/>
              </a:spcBef>
              <a:spcAft>
                <a:spcPts val="600"/>
              </a:spcAft>
              <a:buClrTx/>
              <a:buSzTx/>
              <a:tabLst/>
              <a:defRPr/>
            </a:pPr>
            <a:endParaRPr lang="nl-NL" sz="1400" dirty="0">
              <a:cs typeface="Arial" panose="020B0604020202020204" pitchFamily="34" charset="0"/>
            </a:endParaRPr>
          </a:p>
          <a:p>
            <a:pPr marL="57150" marR="0" lvl="0" fontAlgn="auto">
              <a:lnSpc>
                <a:spcPct val="90000"/>
              </a:lnSpc>
              <a:spcBef>
                <a:spcPts val="0"/>
              </a:spcBef>
              <a:spcAft>
                <a:spcPts val="600"/>
              </a:spcAft>
              <a:buClrTx/>
              <a:buSzTx/>
              <a:tabLst/>
              <a:defRPr/>
            </a:pPr>
            <a:r>
              <a:rPr lang="nl-NL" sz="1400" dirty="0">
                <a:cs typeface="Arial"/>
              </a:rPr>
              <a:t>Onze vereniging heeft vakkundig geschoolde trainers, assistent-trainers en hulpleiding. Elk jaar investeert de vereniging in het opleiden van onze vrijwilligers.</a:t>
            </a:r>
            <a:endParaRPr lang="nl-NL" sz="1400" dirty="0">
              <a:ea typeface="Calibri"/>
              <a:cs typeface="Arial"/>
            </a:endParaRPr>
          </a:p>
          <a:p>
            <a:pPr marL="57150" marR="0" lvl="0" fontAlgn="auto">
              <a:lnSpc>
                <a:spcPct val="90000"/>
              </a:lnSpc>
              <a:spcBef>
                <a:spcPts val="0"/>
              </a:spcBef>
              <a:spcAft>
                <a:spcPts val="600"/>
              </a:spcAft>
              <a:buClrTx/>
              <a:buSzTx/>
              <a:tabLst/>
              <a:defRPr/>
            </a:pPr>
            <a:endParaRPr lang="nl-NL" sz="1400" dirty="0">
              <a:cs typeface="Arial" panose="020B0604020202020204" pitchFamily="34" charset="0"/>
            </a:endParaRPr>
          </a:p>
          <a:p>
            <a:pPr marL="57150">
              <a:lnSpc>
                <a:spcPct val="90000"/>
              </a:lnSpc>
              <a:spcAft>
                <a:spcPts val="600"/>
              </a:spcAft>
              <a:defRPr/>
            </a:pPr>
            <a:r>
              <a:rPr lang="nl-NL" sz="1400" dirty="0">
                <a:cs typeface="Arial"/>
              </a:rPr>
              <a:t>Wij hanteren een gedragscode. Deze gedragscode draagt zorg voor een fijn sportklimaat. Het afgelopen seizoen werd de gedragscode geactualiseerd. Het ontwikkelen van een pestprotocol staat op het wensenlijstje voor het nieuwe kalenderjaar. </a:t>
            </a:r>
            <a:br>
              <a:rPr lang="nl-NL" sz="1400" dirty="0">
                <a:cs typeface="Arial"/>
              </a:rPr>
            </a:br>
            <a:br>
              <a:rPr lang="nl-NL" sz="1400" dirty="0">
                <a:cs typeface="Arial"/>
              </a:rPr>
            </a:br>
            <a:r>
              <a:rPr lang="nl-NL" sz="1400" b="1" dirty="0">
                <a:cs typeface="Arial"/>
              </a:rPr>
              <a:t>Vrijwilligers</a:t>
            </a:r>
            <a:br>
              <a:rPr lang="nl-NL" sz="1400" dirty="0">
                <a:cs typeface="Arial" panose="020B0604020202020204" pitchFamily="34" charset="0"/>
              </a:rPr>
            </a:br>
            <a:r>
              <a:rPr lang="nl-NL" sz="1400" dirty="0">
                <a:cs typeface="Arial"/>
              </a:rPr>
              <a:t>Vrijwilligers zijn het kloppend hart van onze vereniging. We waarderen hun bijdrage, week in week uit. In woord en gebaar. Naast de DOS </a:t>
            </a:r>
            <a:r>
              <a:rPr lang="nl-NL" sz="1400" dirty="0" err="1">
                <a:cs typeface="Arial"/>
              </a:rPr>
              <a:t>bedankdag</a:t>
            </a:r>
            <a:r>
              <a:rPr lang="nl-NL" sz="1400" dirty="0">
                <a:cs typeface="Arial"/>
              </a:rPr>
              <a:t> ontvangen vrijwilligers die een duurzame bijdrage leveren aan de vereniging een shirt met een DOS logo. Daarmee zijn onze vrijwilligers herkenbaar voor onze leden en ouders en stralen we uniformiteit uit. </a:t>
            </a:r>
            <a:endParaRPr lang="nl-NL" sz="1400">
              <a:ea typeface="Calibri"/>
              <a:cs typeface="Arial" panose="020B0604020202020204" pitchFamily="34" charset="0"/>
            </a:endParaRPr>
          </a:p>
          <a:p>
            <a:pPr marL="57150">
              <a:lnSpc>
                <a:spcPct val="90000"/>
              </a:lnSpc>
              <a:spcAft>
                <a:spcPts val="600"/>
              </a:spcAft>
              <a:defRPr/>
            </a:pPr>
            <a:r>
              <a:rPr lang="nl-NL" sz="1400" b="1" dirty="0">
                <a:cs typeface="Arial"/>
              </a:rPr>
              <a:t>Groeipotentieel G.V. DOS</a:t>
            </a:r>
            <a:br>
              <a:rPr lang="nl-NL" sz="1400" b="1" dirty="0">
                <a:cs typeface="Arial" panose="020B0604020202020204" pitchFamily="34" charset="0"/>
              </a:rPr>
            </a:br>
            <a:r>
              <a:rPr lang="nl-NL" sz="1400" dirty="0">
                <a:cs typeface="Arial"/>
              </a:rPr>
              <a:t>Gymnastiek in de nabijheid in Udenhout en omstreken heeft een grote aantrekkingskracht. De dorpskernen van Udenhout en Berkel-Enschot blijven groeien. Door een gebrek aan hoofdtrainers en ruimte op de meest aantrekkelijke tijdsloten is groei op dit moment niet mogelijk. Voor de turnlessen wordt er om die reden met een wachtlijst gewerkt. </a:t>
            </a:r>
            <a:endParaRPr lang="nl-NL" sz="1400" dirty="0">
              <a:ea typeface="Calibri"/>
              <a:cs typeface="Arial"/>
            </a:endParaRPr>
          </a:p>
          <a:p>
            <a:pPr marL="57150">
              <a:lnSpc>
                <a:spcPct val="90000"/>
              </a:lnSpc>
              <a:spcAft>
                <a:spcPts val="600"/>
              </a:spcAft>
              <a:defRPr/>
            </a:pPr>
            <a:endParaRPr lang="nl-NL" sz="1400" dirty="0">
              <a:ea typeface="Calibri"/>
              <a:cs typeface="Arial"/>
            </a:endParaRPr>
          </a:p>
        </p:txBody>
      </p:sp>
      <p:pic>
        <p:nvPicPr>
          <p:cNvPr id="3" name="Picture 2" descr="Nieuws - Duurzame | Energiebesparende | Bedrijfsverlichting |  Inductieverlichting">
            <a:extLst>
              <a:ext uri="{FF2B5EF4-FFF2-40B4-BE49-F238E27FC236}">
                <a16:creationId xmlns:a16="http://schemas.microsoft.com/office/drawing/2014/main" id="{B7E69278-6F81-090C-6A0C-382933BDC9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4" y="1978616"/>
            <a:ext cx="335836" cy="3358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ieuws - Duurzame | Energiebesparende | Bedrijfsverlichting |  Inductieverlichting">
            <a:extLst>
              <a:ext uri="{FF2B5EF4-FFF2-40B4-BE49-F238E27FC236}">
                <a16:creationId xmlns:a16="http://schemas.microsoft.com/office/drawing/2014/main" id="{92ED99F6-8EE6-F548-47ED-A72BC8334A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7" y="1209698"/>
            <a:ext cx="335836" cy="335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ieuws - Duurzame | Energiebesparende | Bedrijfsverlichting |  Inductieverlichting">
            <a:extLst>
              <a:ext uri="{FF2B5EF4-FFF2-40B4-BE49-F238E27FC236}">
                <a16:creationId xmlns:a16="http://schemas.microsoft.com/office/drawing/2014/main" id="{1D82B268-5F59-2960-85A3-771C01894A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8" y="2660211"/>
            <a:ext cx="335836" cy="3358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ieuws - Duurzame | Energiebesparende | Bedrijfsverlichting |  Inductieverlichting">
            <a:extLst>
              <a:ext uri="{FF2B5EF4-FFF2-40B4-BE49-F238E27FC236}">
                <a16:creationId xmlns:a16="http://schemas.microsoft.com/office/drawing/2014/main" id="{FA905C39-09B7-4148-FC32-D8B027DEFC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8" y="3341806"/>
            <a:ext cx="335836" cy="33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737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2558</TotalTime>
  <Words>2622</Words>
  <Application>Microsoft Macintosh PowerPoint</Application>
  <PresentationFormat>Breedbeeld</PresentationFormat>
  <Paragraphs>132</Paragraphs>
  <Slides>15</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Steven en Debbie Vervoort</dc:creator>
  <cp:lastModifiedBy>Raymond van Tilburg</cp:lastModifiedBy>
  <cp:revision>501</cp:revision>
  <dcterms:created xsi:type="dcterms:W3CDTF">2019-09-04T17:23:48Z</dcterms:created>
  <dcterms:modified xsi:type="dcterms:W3CDTF">2025-12-23T20:31:26Z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51b40b-b0d3-4674-939c-d9f10b9a3b25_Enabled">
    <vt:lpwstr>true</vt:lpwstr>
  </property>
  <property fmtid="{D5CDD505-2E9C-101B-9397-08002B2CF9AE}" pid="3" name="MSIP_Label_dc51b40b-b0d3-4674-939c-d9f10b9a3b25_SetDate">
    <vt:lpwstr>2021-11-02T18:12:55Z</vt:lpwstr>
  </property>
  <property fmtid="{D5CDD505-2E9C-101B-9397-08002B2CF9AE}" pid="4" name="MSIP_Label_dc51b40b-b0d3-4674-939c-d9f10b9a3b25_Method">
    <vt:lpwstr>Standard</vt:lpwstr>
  </property>
  <property fmtid="{D5CDD505-2E9C-101B-9397-08002B2CF9AE}" pid="5" name="MSIP_Label_dc51b40b-b0d3-4674-939c-d9f10b9a3b25_Name">
    <vt:lpwstr>Bedrijfsintern</vt:lpwstr>
  </property>
  <property fmtid="{D5CDD505-2E9C-101B-9397-08002B2CF9AE}" pid="6" name="MSIP_Label_dc51b40b-b0d3-4674-939c-d9f10b9a3b25_SiteId">
    <vt:lpwstr>c37ef212-d4a3-44b6-92df-0d1dff85604f</vt:lpwstr>
  </property>
  <property fmtid="{D5CDD505-2E9C-101B-9397-08002B2CF9AE}" pid="7" name="MSIP_Label_dc51b40b-b0d3-4674-939c-d9f10b9a3b25_ActionId">
    <vt:lpwstr>6eb416e5-8ceb-4e76-8165-8ff6414d41c9</vt:lpwstr>
  </property>
  <property fmtid="{D5CDD505-2E9C-101B-9397-08002B2CF9AE}" pid="8" name="MSIP_Label_dc51b40b-b0d3-4674-939c-d9f10b9a3b25_ContentBits">
    <vt:lpwstr>0</vt:lpwstr>
  </property>
</Properties>
</file>